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499" r:id="rId2"/>
    <p:sldId id="473" r:id="rId3"/>
    <p:sldId id="490" r:id="rId4"/>
    <p:sldId id="482" r:id="rId5"/>
    <p:sldId id="528" r:id="rId6"/>
    <p:sldId id="48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7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p:cViewPr varScale="1">
        <p:scale>
          <a:sx n="81" d="100"/>
          <a:sy n="81" d="100"/>
        </p:scale>
        <p:origin x="1526" y="67"/>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237978058838701E-2"/>
          <c:y val="4.9616147105597502E-2"/>
          <c:w val="0.96952404388232305"/>
          <c:h val="0.80080186503280204"/>
        </c:manualLayout>
      </c:layout>
      <c:pieChart>
        <c:varyColors val="1"/>
        <c:ser>
          <c:idx val="0"/>
          <c:order val="0"/>
          <c:tx>
            <c:strRef>
              <c:f>Sheet1!$B$1</c:f>
              <c:strCache>
                <c:ptCount val="1"/>
                <c:pt idx="0">
                  <c:v>Total</c:v>
                </c:pt>
              </c:strCache>
            </c:strRef>
          </c:tx>
          <c:spPr>
            <a:solidFill>
              <a:srgbClr val="C00000"/>
            </a:solidFill>
          </c:spPr>
          <c:dPt>
            <c:idx val="1"/>
            <c:bubble3D val="0"/>
            <c:spPr>
              <a:solidFill>
                <a:srgbClr val="002060"/>
              </a:solidFill>
            </c:spPr>
            <c:extLst>
              <c:ext xmlns:c16="http://schemas.microsoft.com/office/drawing/2014/chart" uri="{C3380CC4-5D6E-409C-BE32-E72D297353CC}">
                <c16:uniqueId val="{00000001-AD55-4857-A5EA-4FFEC8A877A7}"/>
              </c:ext>
            </c:extLst>
          </c:dPt>
          <c:dPt>
            <c:idx val="2"/>
            <c:bubble3D val="0"/>
            <c:spPr>
              <a:solidFill>
                <a:schemeClr val="bg2">
                  <a:lumMod val="25000"/>
                </a:schemeClr>
              </a:solidFill>
            </c:spPr>
            <c:extLst>
              <c:ext xmlns:c16="http://schemas.microsoft.com/office/drawing/2014/chart" uri="{C3380CC4-5D6E-409C-BE32-E72D297353CC}">
                <c16:uniqueId val="{00000003-AD55-4857-A5EA-4FFEC8A877A7}"/>
              </c:ext>
            </c:extLst>
          </c:dPt>
          <c:cat>
            <c:strRef>
              <c:f>Sheet1!$A$2:$A$4</c:f>
              <c:strCache>
                <c:ptCount val="2"/>
                <c:pt idx="1">
                  <c:v>Ahead of us</c:v>
                </c:pt>
              </c:strCache>
            </c:strRef>
          </c:cat>
          <c:val>
            <c:numRef>
              <c:f>Sheet1!$B$2:$B$4</c:f>
              <c:numCache>
                <c:formatCode>0%</c:formatCode>
                <c:ptCount val="3"/>
                <c:pt idx="0">
                  <c:v>0.11</c:v>
                </c:pt>
                <c:pt idx="1">
                  <c:v>0.75</c:v>
                </c:pt>
                <c:pt idx="2">
                  <c:v>0.13</c:v>
                </c:pt>
              </c:numCache>
            </c:numRef>
          </c:val>
          <c:extLst>
            <c:ext xmlns:c16="http://schemas.microsoft.com/office/drawing/2014/chart" uri="{C3380CC4-5D6E-409C-BE32-E72D297353CC}">
              <c16:uniqueId val="{00000004-AD55-4857-A5EA-4FFEC8A877A7}"/>
            </c:ext>
          </c:extLst>
        </c:ser>
        <c:dLbls>
          <c:showLegendKey val="0"/>
          <c:showVal val="0"/>
          <c:showCatName val="0"/>
          <c:showSerName val="0"/>
          <c:showPercent val="0"/>
          <c:showBubbleSize val="0"/>
          <c:showLeaderLines val="1"/>
        </c:dLbls>
        <c:firstSliceAng val="107"/>
      </c:pieChart>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158792650918639E-3"/>
          <c:y val="2.4716067642306824E-2"/>
          <c:w val="0.71923895450568676"/>
          <c:h val="0.97528394592017087"/>
        </c:manualLayout>
      </c:layout>
      <c:barChart>
        <c:barDir val="bar"/>
        <c:grouping val="clustered"/>
        <c:varyColors val="0"/>
        <c:ser>
          <c:idx val="0"/>
          <c:order val="0"/>
          <c:tx>
            <c:strRef>
              <c:f>Sheet1!$B$1</c:f>
              <c:strCache>
                <c:ptCount val="1"/>
                <c:pt idx="0">
                  <c:v>Total</c:v>
                </c:pt>
              </c:strCache>
            </c:strRef>
          </c:tx>
          <c:spPr>
            <a:solidFill>
              <a:schemeClr val="tx1">
                <a:lumMod val="75000"/>
                <a:lumOff val="25000"/>
              </a:schemeClr>
            </a:solidFill>
            <a:ln>
              <a:noFill/>
            </a:ln>
            <a:effectLst/>
          </c:spPr>
          <c:invertIfNegative val="0"/>
          <c:dPt>
            <c:idx val="0"/>
            <c:invertIfNegative val="0"/>
            <c:bubble3D val="0"/>
            <c:spPr>
              <a:solidFill>
                <a:srgbClr val="C00000"/>
              </a:solidFill>
              <a:ln>
                <a:noFill/>
              </a:ln>
              <a:effectLst/>
            </c:spPr>
            <c:extLst>
              <c:ext xmlns:c16="http://schemas.microsoft.com/office/drawing/2014/chart" uri="{C3380CC4-5D6E-409C-BE32-E72D297353CC}">
                <c16:uniqueId val="{00000001-DC8C-4010-830D-55052D372398}"/>
              </c:ext>
            </c:extLst>
          </c:dPt>
          <c:dPt>
            <c:idx val="1"/>
            <c:invertIfNegative val="0"/>
            <c:bubble3D val="0"/>
            <c:spPr>
              <a:solidFill>
                <a:schemeClr val="tx1">
                  <a:lumMod val="75000"/>
                  <a:lumOff val="25000"/>
                </a:schemeClr>
              </a:solidFill>
              <a:ln>
                <a:noFill/>
              </a:ln>
              <a:effectLst/>
            </c:spPr>
            <c:extLst>
              <c:ext xmlns:c16="http://schemas.microsoft.com/office/drawing/2014/chart" uri="{C3380CC4-5D6E-409C-BE32-E72D297353CC}">
                <c16:uniqueId val="{00000003-DC8C-4010-830D-55052D372398}"/>
              </c:ext>
            </c:extLst>
          </c:dPt>
          <c:dPt>
            <c:idx val="2"/>
            <c:invertIfNegative val="0"/>
            <c:bubble3D val="0"/>
            <c:spPr>
              <a:solidFill>
                <a:schemeClr val="tx1">
                  <a:lumMod val="75000"/>
                  <a:lumOff val="25000"/>
                </a:schemeClr>
              </a:solidFill>
              <a:ln>
                <a:noFill/>
              </a:ln>
              <a:effectLst/>
            </c:spPr>
            <c:extLst>
              <c:ext xmlns:c16="http://schemas.microsoft.com/office/drawing/2014/chart" uri="{C3380CC4-5D6E-409C-BE32-E72D297353CC}">
                <c16:uniqueId val="{00000005-DC8C-4010-830D-55052D372398}"/>
              </c:ext>
            </c:extLst>
          </c:dPt>
          <c:dPt>
            <c:idx val="3"/>
            <c:invertIfNegative val="0"/>
            <c:bubble3D val="0"/>
            <c:spPr>
              <a:solidFill>
                <a:schemeClr val="tx1">
                  <a:lumMod val="75000"/>
                  <a:lumOff val="25000"/>
                </a:schemeClr>
              </a:solidFill>
              <a:ln>
                <a:noFill/>
              </a:ln>
              <a:effectLst/>
            </c:spPr>
            <c:extLst>
              <c:ext xmlns:c16="http://schemas.microsoft.com/office/drawing/2014/chart" uri="{C3380CC4-5D6E-409C-BE32-E72D297353CC}">
                <c16:uniqueId val="{00000007-DC8C-4010-830D-55052D372398}"/>
              </c:ext>
            </c:extLst>
          </c:dPt>
          <c:dPt>
            <c:idx val="4"/>
            <c:invertIfNegative val="0"/>
            <c:bubble3D val="0"/>
            <c:spPr>
              <a:solidFill>
                <a:schemeClr val="tx1">
                  <a:lumMod val="75000"/>
                  <a:lumOff val="25000"/>
                </a:schemeClr>
              </a:solidFill>
              <a:ln>
                <a:noFill/>
              </a:ln>
              <a:effectLst/>
            </c:spPr>
            <c:extLst>
              <c:ext xmlns:c16="http://schemas.microsoft.com/office/drawing/2014/chart" uri="{C3380CC4-5D6E-409C-BE32-E72D297353CC}">
                <c16:uniqueId val="{00000009-DC8C-4010-830D-55052D372398}"/>
              </c:ext>
            </c:extLst>
          </c:dPt>
          <c:cat>
            <c:strRef>
              <c:f>Sheet1!$A$2:$A$7</c:f>
              <c:strCache>
                <c:ptCount val="6"/>
                <c:pt idx="0">
                  <c:v>Double Taxation</c:v>
                </c:pt>
                <c:pt idx="1">
                  <c:v>The Death Tax</c:v>
                </c:pt>
                <c:pt idx="2">
                  <c:v>The Inheritance Tax</c:v>
                </c:pt>
                <c:pt idx="3">
                  <c:v>The American Dream Tax</c:v>
                </c:pt>
                <c:pt idx="4">
                  <c:v>The Family Business Tax</c:v>
                </c:pt>
                <c:pt idx="5">
                  <c:v>The Estate Tax</c:v>
                </c:pt>
              </c:strCache>
            </c:strRef>
          </c:cat>
          <c:val>
            <c:numRef>
              <c:f>Sheet1!$B$2:$B$7</c:f>
              <c:numCache>
                <c:formatCode>0%</c:formatCode>
                <c:ptCount val="6"/>
                <c:pt idx="0">
                  <c:v>0.39</c:v>
                </c:pt>
                <c:pt idx="1">
                  <c:v>0.24</c:v>
                </c:pt>
                <c:pt idx="2">
                  <c:v>0.13</c:v>
                </c:pt>
                <c:pt idx="3">
                  <c:v>0.1</c:v>
                </c:pt>
                <c:pt idx="4">
                  <c:v>7.0000000000000007E-2</c:v>
                </c:pt>
                <c:pt idx="5">
                  <c:v>0.06</c:v>
                </c:pt>
              </c:numCache>
            </c:numRef>
          </c:val>
          <c:extLst>
            <c:ext xmlns:c16="http://schemas.microsoft.com/office/drawing/2014/chart" uri="{C3380CC4-5D6E-409C-BE32-E72D297353CC}">
              <c16:uniqueId val="{0000000A-DC8C-4010-830D-55052D372398}"/>
            </c:ext>
          </c:extLst>
        </c:ser>
        <c:dLbls>
          <c:showLegendKey val="0"/>
          <c:showVal val="0"/>
          <c:showCatName val="0"/>
          <c:showSerName val="0"/>
          <c:showPercent val="0"/>
          <c:showBubbleSize val="0"/>
        </c:dLbls>
        <c:gapWidth val="30"/>
        <c:axId val="376333032"/>
        <c:axId val="376334208"/>
      </c:barChart>
      <c:catAx>
        <c:axId val="37633303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1" i="0" u="none" strike="noStrike" kern="1200" baseline="0">
                <a:solidFill>
                  <a:schemeClr val="tx1"/>
                </a:solidFill>
                <a:latin typeface="Century Gothic" panose="020B0502020202020204" pitchFamily="34" charset="0"/>
                <a:ea typeface="+mn-ea"/>
                <a:cs typeface="+mn-cs"/>
              </a:defRPr>
            </a:pPr>
            <a:endParaRPr lang="en-US"/>
          </a:p>
        </c:txPr>
        <c:crossAx val="376334208"/>
        <c:crosses val="autoZero"/>
        <c:auto val="1"/>
        <c:lblAlgn val="ctr"/>
        <c:lblOffset val="0"/>
        <c:noMultiLvlLbl val="0"/>
      </c:catAx>
      <c:valAx>
        <c:axId val="376334208"/>
        <c:scaling>
          <c:orientation val="minMax"/>
          <c:max val="0.5"/>
          <c:min val="0"/>
        </c:scaling>
        <c:delete val="1"/>
        <c:axPos val="t"/>
        <c:numFmt formatCode="0%" sourceLinked="1"/>
        <c:majorTickMark val="out"/>
        <c:minorTickMark val="none"/>
        <c:tickLblPos val="nextTo"/>
        <c:crossAx val="3763330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5237978058838701E-2"/>
          <c:y val="4.9616147105597502E-2"/>
          <c:w val="0.96952404388232305"/>
          <c:h val="0.80080186503280204"/>
        </c:manualLayout>
      </c:layout>
      <c:pieChart>
        <c:varyColors val="1"/>
        <c:ser>
          <c:idx val="0"/>
          <c:order val="0"/>
          <c:tx>
            <c:strRef>
              <c:f>Sheet1!$B$1</c:f>
              <c:strCache>
                <c:ptCount val="1"/>
                <c:pt idx="0">
                  <c:v>Total</c:v>
                </c:pt>
              </c:strCache>
            </c:strRef>
          </c:tx>
          <c:spPr>
            <a:solidFill>
              <a:srgbClr val="C00000"/>
            </a:solidFill>
          </c:spPr>
          <c:dPt>
            <c:idx val="1"/>
            <c:bubble3D val="0"/>
            <c:spPr>
              <a:solidFill>
                <a:srgbClr val="002060"/>
              </a:solidFill>
            </c:spPr>
            <c:extLst>
              <c:ext xmlns:c16="http://schemas.microsoft.com/office/drawing/2014/chart" uri="{C3380CC4-5D6E-409C-BE32-E72D297353CC}">
                <c16:uniqueId val="{00000001-12A4-42DC-AA51-4DF0056F4042}"/>
              </c:ext>
            </c:extLst>
          </c:dPt>
          <c:dPt>
            <c:idx val="2"/>
            <c:bubble3D val="0"/>
            <c:spPr>
              <a:solidFill>
                <a:schemeClr val="bg2">
                  <a:lumMod val="25000"/>
                </a:schemeClr>
              </a:solidFill>
            </c:spPr>
            <c:extLst>
              <c:ext xmlns:c16="http://schemas.microsoft.com/office/drawing/2014/chart" uri="{C3380CC4-5D6E-409C-BE32-E72D297353CC}">
                <c16:uniqueId val="{00000003-12A4-42DC-AA51-4DF0056F4042}"/>
              </c:ext>
            </c:extLst>
          </c:dPt>
          <c:cat>
            <c:strRef>
              <c:f>Sheet1!$A$2:$A$4</c:f>
              <c:strCache>
                <c:ptCount val="2"/>
                <c:pt idx="1">
                  <c:v>Ahead of us</c:v>
                </c:pt>
              </c:strCache>
            </c:strRef>
          </c:cat>
          <c:val>
            <c:numRef>
              <c:f>Sheet1!$B$2:$B$4</c:f>
              <c:numCache>
                <c:formatCode>0%</c:formatCode>
                <c:ptCount val="3"/>
                <c:pt idx="0">
                  <c:v>0.24</c:v>
                </c:pt>
                <c:pt idx="1">
                  <c:v>0.47</c:v>
                </c:pt>
                <c:pt idx="2">
                  <c:v>0.28999999999999998</c:v>
                </c:pt>
              </c:numCache>
            </c:numRef>
          </c:val>
          <c:extLst>
            <c:ext xmlns:c16="http://schemas.microsoft.com/office/drawing/2014/chart" uri="{C3380CC4-5D6E-409C-BE32-E72D297353CC}">
              <c16:uniqueId val="{00000004-12A4-42DC-AA51-4DF0056F4042}"/>
            </c:ext>
          </c:extLst>
        </c:ser>
        <c:dLbls>
          <c:showLegendKey val="0"/>
          <c:showVal val="0"/>
          <c:showCatName val="0"/>
          <c:showSerName val="0"/>
          <c:showPercent val="0"/>
          <c:showBubbleSize val="0"/>
          <c:showLeaderLines val="1"/>
        </c:dLbls>
        <c:firstSliceAng val="157"/>
      </c:pieChart>
    </c:plotArea>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3017A5-D36C-4ACF-BDEF-42F27E8E1E0C}" type="datetimeFigureOut">
              <a:rPr lang="en-US" smtClean="0"/>
              <a:t>11/15/2018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0C30166-368D-44AB-9253-4EF4E9ED95CD}" type="slidenum">
              <a:rPr lang="en-US" smtClean="0"/>
              <a:t>‹#›</a:t>
            </a:fld>
            <a:endParaRPr lang="en-US"/>
          </a:p>
        </p:txBody>
      </p:sp>
    </p:spTree>
    <p:extLst>
      <p:ext uri="{BB962C8B-B14F-4D97-AF65-F5344CB8AC3E}">
        <p14:creationId xmlns:p14="http://schemas.microsoft.com/office/powerpoint/2010/main" val="2923394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9166F41-D47F-42BF-B5FA-B9EFCA62BE5B}" type="slidenum">
              <a:rPr lang="en-US" smtClean="0"/>
              <a:t>1</a:t>
            </a:fld>
            <a:endParaRPr lang="en-US"/>
          </a:p>
        </p:txBody>
      </p:sp>
    </p:spTree>
    <p:extLst>
      <p:ext uri="{BB962C8B-B14F-4D97-AF65-F5344CB8AC3E}">
        <p14:creationId xmlns:p14="http://schemas.microsoft.com/office/powerpoint/2010/main" val="1800793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eaLnBrk="1" fontAlgn="base" hangingPunct="1">
              <a:spcBef>
                <a:spcPct val="0"/>
              </a:spcBef>
              <a:spcAft>
                <a:spcPct val="0"/>
              </a:spcAft>
            </a:pPr>
            <a:fld id="{645634D0-D221-4DDF-9460-C22CBE2225F7}" type="slidenum">
              <a:rPr lang="en-US" sz="1200" b="0" smtClean="0">
                <a:solidFill>
                  <a:srgbClr val="000000"/>
                </a:solidFill>
                <a:latin typeface="Arial" charset="0"/>
              </a:rPr>
              <a:pPr eaLnBrk="1" fontAlgn="base" hangingPunct="1">
                <a:spcBef>
                  <a:spcPct val="0"/>
                </a:spcBef>
                <a:spcAft>
                  <a:spcPct val="0"/>
                </a:spcAft>
              </a:pPr>
              <a:t>2</a:t>
            </a:fld>
            <a:endParaRPr lang="en-US" sz="1200" b="0" dirty="0">
              <a:solidFill>
                <a:srgbClr val="000000"/>
              </a:solidFill>
              <a:latin typeface="Arial" charset="0"/>
            </a:endParaRPr>
          </a:p>
        </p:txBody>
      </p:sp>
      <p:sp>
        <p:nvSpPr>
          <p:cNvPr id="60723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4" rIns="91427" bIns="45714" anchor="b"/>
          <a:lstStyle>
            <a:lvl1pPr defTabSz="912813"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defTabSz="912813"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algn="r" eaLnBrk="1" hangingPunct="1"/>
            <a:fld id="{95D90C47-01FF-49BF-8933-CC6D100EDB6D}" type="slidenum">
              <a:rPr lang="en-US" sz="1200" b="0">
                <a:solidFill>
                  <a:srgbClr val="000000"/>
                </a:solidFill>
              </a:rPr>
              <a:pPr algn="r" eaLnBrk="1" hangingPunct="1"/>
              <a:t>2</a:t>
            </a:fld>
            <a:endParaRPr lang="en-US" sz="1200" b="0" dirty="0">
              <a:solidFill>
                <a:srgbClr val="000000"/>
              </a:solidFill>
            </a:endParaRPr>
          </a:p>
        </p:txBody>
      </p:sp>
      <p:sp>
        <p:nvSpPr>
          <p:cNvPr id="607236" name="Rectangle 2"/>
          <p:cNvSpPr>
            <a:spLocks noGrp="1" noRot="1" noChangeAspect="1" noChangeArrowheads="1" noTextEdit="1"/>
          </p:cNvSpPr>
          <p:nvPr>
            <p:ph type="sldImg"/>
          </p:nvPr>
        </p:nvSpPr>
        <p:spPr bwMode="auto">
          <a:xfrm>
            <a:off x="1143000" y="684213"/>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7237" name="Rectangle 3"/>
          <p:cNvSpPr>
            <a:spLocks noGrp="1" noChangeArrowheads="1"/>
          </p:cNvSpPr>
          <p:nvPr>
            <p:ph type="body" idx="1"/>
          </p:nvPr>
        </p:nvSpPr>
        <p:spPr bwMode="auto">
          <a:xfrm>
            <a:off x="685800" y="4343400"/>
            <a:ext cx="5486400"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4" rIns="91427" bIns="45714"/>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29</a:t>
            </a:r>
          </a:p>
        </p:txBody>
      </p:sp>
    </p:spTree>
    <p:extLst>
      <p:ext uri="{BB962C8B-B14F-4D97-AF65-F5344CB8AC3E}">
        <p14:creationId xmlns:p14="http://schemas.microsoft.com/office/powerpoint/2010/main" val="2461134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eaLnBrk="1" fontAlgn="base" hangingPunct="1">
              <a:spcBef>
                <a:spcPct val="0"/>
              </a:spcBef>
              <a:spcAft>
                <a:spcPct val="0"/>
              </a:spcAft>
            </a:pPr>
            <a:fld id="{645634D0-D221-4DDF-9460-C22CBE2225F7}" type="slidenum">
              <a:rPr lang="en-US" sz="1200" b="0" smtClean="0">
                <a:solidFill>
                  <a:srgbClr val="000000"/>
                </a:solidFill>
                <a:latin typeface="Arial" charset="0"/>
              </a:rPr>
              <a:pPr eaLnBrk="1" fontAlgn="base" hangingPunct="1">
                <a:spcBef>
                  <a:spcPct val="0"/>
                </a:spcBef>
                <a:spcAft>
                  <a:spcPct val="0"/>
                </a:spcAft>
              </a:pPr>
              <a:t>3</a:t>
            </a:fld>
            <a:endParaRPr lang="en-US" sz="1200" b="0" dirty="0">
              <a:solidFill>
                <a:srgbClr val="000000"/>
              </a:solidFill>
              <a:latin typeface="Arial" charset="0"/>
            </a:endParaRPr>
          </a:p>
        </p:txBody>
      </p:sp>
      <p:sp>
        <p:nvSpPr>
          <p:cNvPr id="60723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4" rIns="91427" bIns="45714" anchor="b"/>
          <a:lstStyle>
            <a:lvl1pPr defTabSz="912813"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defTabSz="912813"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algn="r" eaLnBrk="1" hangingPunct="1"/>
            <a:fld id="{95D90C47-01FF-49BF-8933-CC6D100EDB6D}" type="slidenum">
              <a:rPr lang="en-US" sz="1200" b="0">
                <a:solidFill>
                  <a:srgbClr val="000000"/>
                </a:solidFill>
              </a:rPr>
              <a:pPr algn="r" eaLnBrk="1" hangingPunct="1"/>
              <a:t>3</a:t>
            </a:fld>
            <a:endParaRPr lang="en-US" sz="1200" b="0" dirty="0">
              <a:solidFill>
                <a:srgbClr val="000000"/>
              </a:solidFill>
            </a:endParaRPr>
          </a:p>
        </p:txBody>
      </p:sp>
      <p:sp>
        <p:nvSpPr>
          <p:cNvPr id="607236" name="Rectangle 2"/>
          <p:cNvSpPr>
            <a:spLocks noGrp="1" noRot="1" noChangeAspect="1" noChangeArrowheads="1" noTextEdit="1"/>
          </p:cNvSpPr>
          <p:nvPr>
            <p:ph type="sldImg"/>
          </p:nvPr>
        </p:nvSpPr>
        <p:spPr bwMode="auto">
          <a:xfrm>
            <a:off x="1143000" y="684213"/>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7237" name="Rectangle 3"/>
          <p:cNvSpPr>
            <a:spLocks noGrp="1" noChangeArrowheads="1"/>
          </p:cNvSpPr>
          <p:nvPr>
            <p:ph type="body" idx="1"/>
          </p:nvPr>
        </p:nvSpPr>
        <p:spPr bwMode="auto">
          <a:xfrm>
            <a:off x="685800" y="4343400"/>
            <a:ext cx="5486400"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4" rIns="91427" bIns="45714"/>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55</a:t>
            </a:r>
          </a:p>
        </p:txBody>
      </p:sp>
    </p:spTree>
    <p:extLst>
      <p:ext uri="{BB962C8B-B14F-4D97-AF65-F5344CB8AC3E}">
        <p14:creationId xmlns:p14="http://schemas.microsoft.com/office/powerpoint/2010/main" val="1001065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eaLnBrk="1" fontAlgn="base" hangingPunct="1">
              <a:spcBef>
                <a:spcPct val="0"/>
              </a:spcBef>
              <a:spcAft>
                <a:spcPct val="0"/>
              </a:spcAft>
            </a:pPr>
            <a:fld id="{645634D0-D221-4DDF-9460-C22CBE2225F7}" type="slidenum">
              <a:rPr lang="en-US" sz="1200" b="0" smtClean="0">
                <a:solidFill>
                  <a:srgbClr val="000000"/>
                </a:solidFill>
                <a:latin typeface="Arial" charset="0"/>
              </a:rPr>
              <a:pPr eaLnBrk="1" fontAlgn="base" hangingPunct="1">
                <a:spcBef>
                  <a:spcPct val="0"/>
                </a:spcBef>
                <a:spcAft>
                  <a:spcPct val="0"/>
                </a:spcAft>
              </a:pPr>
              <a:t>4</a:t>
            </a:fld>
            <a:endParaRPr lang="en-US" sz="1200" b="0" dirty="0">
              <a:solidFill>
                <a:srgbClr val="000000"/>
              </a:solidFill>
              <a:latin typeface="Arial" charset="0"/>
            </a:endParaRPr>
          </a:p>
        </p:txBody>
      </p:sp>
      <p:sp>
        <p:nvSpPr>
          <p:cNvPr id="60723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4" rIns="91427" bIns="45714" anchor="b"/>
          <a:lstStyle>
            <a:lvl1pPr defTabSz="912813"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defTabSz="912813"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algn="r" eaLnBrk="1" hangingPunct="1"/>
            <a:fld id="{95D90C47-01FF-49BF-8933-CC6D100EDB6D}" type="slidenum">
              <a:rPr lang="en-US" sz="1200" b="0">
                <a:solidFill>
                  <a:srgbClr val="000000"/>
                </a:solidFill>
              </a:rPr>
              <a:pPr algn="r" eaLnBrk="1" hangingPunct="1"/>
              <a:t>4</a:t>
            </a:fld>
            <a:endParaRPr lang="en-US" sz="1200" b="0" dirty="0">
              <a:solidFill>
                <a:srgbClr val="000000"/>
              </a:solidFill>
            </a:endParaRPr>
          </a:p>
        </p:txBody>
      </p:sp>
      <p:sp>
        <p:nvSpPr>
          <p:cNvPr id="607236" name="Rectangle 2"/>
          <p:cNvSpPr>
            <a:spLocks noGrp="1" noRot="1" noChangeAspect="1" noChangeArrowheads="1" noTextEdit="1"/>
          </p:cNvSpPr>
          <p:nvPr>
            <p:ph type="sldImg"/>
          </p:nvPr>
        </p:nvSpPr>
        <p:spPr bwMode="auto">
          <a:xfrm>
            <a:off x="1143000" y="684213"/>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7237" name="Rectangle 3"/>
          <p:cNvSpPr>
            <a:spLocks noGrp="1" noChangeArrowheads="1"/>
          </p:cNvSpPr>
          <p:nvPr>
            <p:ph type="body" idx="1"/>
          </p:nvPr>
        </p:nvSpPr>
        <p:spPr bwMode="auto">
          <a:xfrm>
            <a:off x="685800" y="4343400"/>
            <a:ext cx="5486400"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4" rIns="91427" bIns="45714"/>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Q44</a:t>
            </a:r>
          </a:p>
        </p:txBody>
      </p:sp>
    </p:spTree>
    <p:extLst>
      <p:ext uri="{BB962C8B-B14F-4D97-AF65-F5344CB8AC3E}">
        <p14:creationId xmlns:p14="http://schemas.microsoft.com/office/powerpoint/2010/main" val="885122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45634D0-D221-4DDF-9460-C22CBE2225F7}" type="slidenum">
              <a:rPr kumimoji="0" lang="en-US" sz="1200" b="0" i="0" u="none" strike="noStrike" kern="1200" cap="none" spc="0" normalizeH="0" baseline="0" noProof="0" smtClean="0">
                <a:ln>
                  <a:noFill/>
                </a:ln>
                <a:solidFill>
                  <a:srgbClr val="000000"/>
                </a:solidFill>
                <a:effectLst/>
                <a:uLnTx/>
                <a:uFillTx/>
                <a:latin typeface="Arial" charset="0"/>
                <a:ea typeface="Arial Unicode MS" pitchFamily="34" charset="-128"/>
                <a:cs typeface="Arial Unicode MS" pitchFamily="34" charset="-128"/>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200" b="0" i="0" u="none" strike="noStrike" kern="1200" cap="none" spc="0" normalizeH="0" baseline="0" noProof="0" dirty="0">
              <a:ln>
                <a:noFill/>
              </a:ln>
              <a:solidFill>
                <a:srgbClr val="000000"/>
              </a:solidFill>
              <a:effectLst/>
              <a:uLnTx/>
              <a:uFillTx/>
              <a:latin typeface="Arial" charset="0"/>
              <a:ea typeface="Arial Unicode MS" pitchFamily="34" charset="-128"/>
              <a:cs typeface="Arial Unicode MS" pitchFamily="34" charset="-128"/>
            </a:endParaRPr>
          </a:p>
        </p:txBody>
      </p:sp>
      <p:sp>
        <p:nvSpPr>
          <p:cNvPr id="60723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4" rIns="91427" bIns="45714" anchor="b"/>
          <a:lstStyle>
            <a:lvl1pPr defTabSz="912813"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defTabSz="912813"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marL="0" marR="0" lvl="0" indent="0" algn="r" defTabSz="912813" rtl="0" eaLnBrk="1" fontAlgn="auto" latinLnBrk="0" hangingPunct="1">
              <a:lnSpc>
                <a:spcPct val="100000"/>
              </a:lnSpc>
              <a:spcBef>
                <a:spcPts val="0"/>
              </a:spcBef>
              <a:spcAft>
                <a:spcPts val="0"/>
              </a:spcAft>
              <a:buClrTx/>
              <a:buSzTx/>
              <a:buFontTx/>
              <a:buNone/>
              <a:tabLst/>
              <a:defRPr/>
            </a:pPr>
            <a:fld id="{95D90C47-01FF-49BF-8933-CC6D100EDB6D}" type="slidenum">
              <a:rPr kumimoji="0" lang="en-US" sz="1200" b="0" i="0" u="none" strike="noStrike" kern="1200" cap="none" spc="0" normalizeH="0" baseline="0" noProof="0">
                <a:ln>
                  <a:noFill/>
                </a:ln>
                <a:solidFill>
                  <a:srgbClr val="000000"/>
                </a:solidFill>
                <a:effectLst/>
                <a:uLnTx/>
                <a:uFillTx/>
                <a:latin typeface="Times New Roman" pitchFamily="18" charset="0"/>
                <a:ea typeface="Arial Unicode MS" pitchFamily="34" charset="-128"/>
                <a:cs typeface="Arial Unicode MS" pitchFamily="34" charset="-128"/>
              </a:rPr>
              <a:pPr marL="0" marR="0" lvl="0" indent="0" algn="r" defTabSz="912813"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srgbClr val="000000"/>
              </a:solidFill>
              <a:effectLst/>
              <a:uLnTx/>
              <a:uFillTx/>
              <a:latin typeface="Times New Roman" pitchFamily="18" charset="0"/>
              <a:ea typeface="Arial Unicode MS" pitchFamily="34" charset="-128"/>
              <a:cs typeface="Arial Unicode MS" pitchFamily="34" charset="-128"/>
            </a:endParaRPr>
          </a:p>
        </p:txBody>
      </p:sp>
      <p:sp>
        <p:nvSpPr>
          <p:cNvPr id="607236" name="Rectangle 2"/>
          <p:cNvSpPr>
            <a:spLocks noGrp="1" noRot="1" noChangeAspect="1" noChangeArrowheads="1" noTextEdit="1"/>
          </p:cNvSpPr>
          <p:nvPr>
            <p:ph type="sldImg"/>
          </p:nvPr>
        </p:nvSpPr>
        <p:spPr bwMode="auto">
          <a:xfrm>
            <a:off x="1143000" y="684213"/>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7237" name="Rectangle 3"/>
          <p:cNvSpPr>
            <a:spLocks noGrp="1" noChangeArrowheads="1"/>
          </p:cNvSpPr>
          <p:nvPr>
            <p:ph type="body" idx="1"/>
          </p:nvPr>
        </p:nvSpPr>
        <p:spPr bwMode="auto">
          <a:xfrm>
            <a:off x="685800" y="4343400"/>
            <a:ext cx="5486400"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4" rIns="91427" bIns="45714"/>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Q16</a:t>
            </a:r>
          </a:p>
        </p:txBody>
      </p:sp>
    </p:spTree>
    <p:extLst>
      <p:ext uri="{BB962C8B-B14F-4D97-AF65-F5344CB8AC3E}">
        <p14:creationId xmlns:p14="http://schemas.microsoft.com/office/powerpoint/2010/main" val="3349007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72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eaLnBrk="1" fontAlgn="base" hangingPunct="1">
              <a:spcBef>
                <a:spcPct val="0"/>
              </a:spcBef>
              <a:spcAft>
                <a:spcPct val="0"/>
              </a:spcAft>
            </a:pPr>
            <a:fld id="{645634D0-D221-4DDF-9460-C22CBE2225F7}" type="slidenum">
              <a:rPr lang="en-US" sz="1200" b="0" smtClean="0">
                <a:solidFill>
                  <a:srgbClr val="000000"/>
                </a:solidFill>
                <a:latin typeface="Arial" charset="0"/>
              </a:rPr>
              <a:pPr eaLnBrk="1" fontAlgn="base" hangingPunct="1">
                <a:spcBef>
                  <a:spcPct val="0"/>
                </a:spcBef>
                <a:spcAft>
                  <a:spcPct val="0"/>
                </a:spcAft>
              </a:pPr>
              <a:t>6</a:t>
            </a:fld>
            <a:endParaRPr lang="en-US" sz="1200" b="0" dirty="0">
              <a:solidFill>
                <a:srgbClr val="000000"/>
              </a:solidFill>
              <a:latin typeface="Arial" charset="0"/>
            </a:endParaRPr>
          </a:p>
        </p:txBody>
      </p:sp>
      <p:sp>
        <p:nvSpPr>
          <p:cNvPr id="60723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4" rIns="91427" bIns="45714" anchor="b"/>
          <a:lstStyle>
            <a:lvl1pPr defTabSz="912813"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defTabSz="912813"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defTabSz="912813"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defTabSz="912813"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algn="r" eaLnBrk="1" hangingPunct="1"/>
            <a:fld id="{95D90C47-01FF-49BF-8933-CC6D100EDB6D}" type="slidenum">
              <a:rPr lang="en-US" sz="1200" b="0">
                <a:solidFill>
                  <a:srgbClr val="000000"/>
                </a:solidFill>
              </a:rPr>
              <a:pPr algn="r" eaLnBrk="1" hangingPunct="1"/>
              <a:t>6</a:t>
            </a:fld>
            <a:endParaRPr lang="en-US" sz="1200" b="0" dirty="0">
              <a:solidFill>
                <a:srgbClr val="000000"/>
              </a:solidFill>
            </a:endParaRPr>
          </a:p>
        </p:txBody>
      </p:sp>
      <p:sp>
        <p:nvSpPr>
          <p:cNvPr id="607236" name="Rectangle 2"/>
          <p:cNvSpPr>
            <a:spLocks noGrp="1" noRot="1" noChangeAspect="1" noChangeArrowheads="1" noTextEdit="1"/>
          </p:cNvSpPr>
          <p:nvPr>
            <p:ph type="sldImg"/>
          </p:nvPr>
        </p:nvSpPr>
        <p:spPr bwMode="auto">
          <a:xfrm>
            <a:off x="1143000" y="684213"/>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7237" name="Rectangle 3"/>
          <p:cNvSpPr>
            <a:spLocks noGrp="1" noChangeArrowheads="1"/>
          </p:cNvSpPr>
          <p:nvPr>
            <p:ph type="body" idx="1"/>
          </p:nvPr>
        </p:nvSpPr>
        <p:spPr bwMode="auto">
          <a:xfrm>
            <a:off x="685800" y="4343400"/>
            <a:ext cx="5486400"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4" rIns="91427" bIns="45714"/>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45</a:t>
            </a:r>
          </a:p>
        </p:txBody>
      </p:sp>
    </p:spTree>
    <p:extLst>
      <p:ext uri="{BB962C8B-B14F-4D97-AF65-F5344CB8AC3E}">
        <p14:creationId xmlns:p14="http://schemas.microsoft.com/office/powerpoint/2010/main" val="1223438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00FC5B-DAC5-47D8-BBC8-4B0CC9765070}"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9C5CA4-3CBC-4296-8F73-59FF73E3F471}" type="slidenum">
              <a:rPr lang="en-US" smtClean="0"/>
              <a:t>‹#›</a:t>
            </a:fld>
            <a:endParaRPr lang="en-US"/>
          </a:p>
        </p:txBody>
      </p:sp>
    </p:spTree>
    <p:extLst>
      <p:ext uri="{BB962C8B-B14F-4D97-AF65-F5344CB8AC3E}">
        <p14:creationId xmlns:p14="http://schemas.microsoft.com/office/powerpoint/2010/main" val="195374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00FC5B-DAC5-47D8-BBC8-4B0CC9765070}"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9C5CA4-3CBC-4296-8F73-59FF73E3F471}" type="slidenum">
              <a:rPr lang="en-US" smtClean="0"/>
              <a:t>‹#›</a:t>
            </a:fld>
            <a:endParaRPr lang="en-US"/>
          </a:p>
        </p:txBody>
      </p:sp>
    </p:spTree>
    <p:extLst>
      <p:ext uri="{BB962C8B-B14F-4D97-AF65-F5344CB8AC3E}">
        <p14:creationId xmlns:p14="http://schemas.microsoft.com/office/powerpoint/2010/main" val="1348561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00FC5B-DAC5-47D8-BBC8-4B0CC9765070}"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9C5CA4-3CBC-4296-8F73-59FF73E3F471}" type="slidenum">
              <a:rPr lang="en-US" smtClean="0"/>
              <a:t>‹#›</a:t>
            </a:fld>
            <a:endParaRPr lang="en-US"/>
          </a:p>
        </p:txBody>
      </p:sp>
    </p:spTree>
    <p:extLst>
      <p:ext uri="{BB962C8B-B14F-4D97-AF65-F5344CB8AC3E}">
        <p14:creationId xmlns:p14="http://schemas.microsoft.com/office/powerpoint/2010/main" val="1964117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00FC5B-DAC5-47D8-BBC8-4B0CC9765070}"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9C5CA4-3CBC-4296-8F73-59FF73E3F471}" type="slidenum">
              <a:rPr lang="en-US" smtClean="0"/>
              <a:t>‹#›</a:t>
            </a:fld>
            <a:endParaRPr lang="en-US"/>
          </a:p>
        </p:txBody>
      </p:sp>
    </p:spTree>
    <p:extLst>
      <p:ext uri="{BB962C8B-B14F-4D97-AF65-F5344CB8AC3E}">
        <p14:creationId xmlns:p14="http://schemas.microsoft.com/office/powerpoint/2010/main" val="4225282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00FC5B-DAC5-47D8-BBC8-4B0CC9765070}" type="datetimeFigureOut">
              <a:rPr lang="en-US" smtClean="0"/>
              <a:t>11/15/2018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9C5CA4-3CBC-4296-8F73-59FF73E3F471}" type="slidenum">
              <a:rPr lang="en-US" smtClean="0"/>
              <a:t>‹#›</a:t>
            </a:fld>
            <a:endParaRPr lang="en-US"/>
          </a:p>
        </p:txBody>
      </p:sp>
    </p:spTree>
    <p:extLst>
      <p:ext uri="{BB962C8B-B14F-4D97-AF65-F5344CB8AC3E}">
        <p14:creationId xmlns:p14="http://schemas.microsoft.com/office/powerpoint/2010/main" val="3057949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00FC5B-DAC5-47D8-BBC8-4B0CC9765070}" type="datetimeFigureOut">
              <a:rPr lang="en-US" smtClean="0"/>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9C5CA4-3CBC-4296-8F73-59FF73E3F471}" type="slidenum">
              <a:rPr lang="en-US" smtClean="0"/>
              <a:t>‹#›</a:t>
            </a:fld>
            <a:endParaRPr lang="en-US"/>
          </a:p>
        </p:txBody>
      </p:sp>
    </p:spTree>
    <p:extLst>
      <p:ext uri="{BB962C8B-B14F-4D97-AF65-F5344CB8AC3E}">
        <p14:creationId xmlns:p14="http://schemas.microsoft.com/office/powerpoint/2010/main" val="324630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00FC5B-DAC5-47D8-BBC8-4B0CC9765070}" type="datetimeFigureOut">
              <a:rPr lang="en-US" smtClean="0"/>
              <a:t>11/15/2018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9C5CA4-3CBC-4296-8F73-59FF73E3F471}" type="slidenum">
              <a:rPr lang="en-US" smtClean="0"/>
              <a:t>‹#›</a:t>
            </a:fld>
            <a:endParaRPr lang="en-US"/>
          </a:p>
        </p:txBody>
      </p:sp>
    </p:spTree>
    <p:extLst>
      <p:ext uri="{BB962C8B-B14F-4D97-AF65-F5344CB8AC3E}">
        <p14:creationId xmlns:p14="http://schemas.microsoft.com/office/powerpoint/2010/main" val="757209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00FC5B-DAC5-47D8-BBC8-4B0CC9765070}" type="datetimeFigureOut">
              <a:rPr lang="en-US" smtClean="0"/>
              <a:t>11/15/2018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9C5CA4-3CBC-4296-8F73-59FF73E3F471}" type="slidenum">
              <a:rPr lang="en-US" smtClean="0"/>
              <a:t>‹#›</a:t>
            </a:fld>
            <a:endParaRPr lang="en-US"/>
          </a:p>
        </p:txBody>
      </p:sp>
    </p:spTree>
    <p:extLst>
      <p:ext uri="{BB962C8B-B14F-4D97-AF65-F5344CB8AC3E}">
        <p14:creationId xmlns:p14="http://schemas.microsoft.com/office/powerpoint/2010/main" val="1928342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00FC5B-DAC5-47D8-BBC8-4B0CC9765070}" type="datetimeFigureOut">
              <a:rPr lang="en-US" smtClean="0"/>
              <a:t>11/15/2018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9C5CA4-3CBC-4296-8F73-59FF73E3F471}" type="slidenum">
              <a:rPr lang="en-US" smtClean="0"/>
              <a:t>‹#›</a:t>
            </a:fld>
            <a:endParaRPr lang="en-US"/>
          </a:p>
        </p:txBody>
      </p:sp>
    </p:spTree>
    <p:extLst>
      <p:ext uri="{BB962C8B-B14F-4D97-AF65-F5344CB8AC3E}">
        <p14:creationId xmlns:p14="http://schemas.microsoft.com/office/powerpoint/2010/main" val="2891045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00FC5B-DAC5-47D8-BBC8-4B0CC9765070}" type="datetimeFigureOut">
              <a:rPr lang="en-US" smtClean="0"/>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9C5CA4-3CBC-4296-8F73-59FF73E3F471}" type="slidenum">
              <a:rPr lang="en-US" smtClean="0"/>
              <a:t>‹#›</a:t>
            </a:fld>
            <a:endParaRPr lang="en-US"/>
          </a:p>
        </p:txBody>
      </p:sp>
    </p:spTree>
    <p:extLst>
      <p:ext uri="{BB962C8B-B14F-4D97-AF65-F5344CB8AC3E}">
        <p14:creationId xmlns:p14="http://schemas.microsoft.com/office/powerpoint/2010/main" val="3359364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00FC5B-DAC5-47D8-BBC8-4B0CC9765070}" type="datetimeFigureOut">
              <a:rPr lang="en-US" smtClean="0"/>
              <a:t>11/15/2018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9C5CA4-3CBC-4296-8F73-59FF73E3F471}" type="slidenum">
              <a:rPr lang="en-US" smtClean="0"/>
              <a:t>‹#›</a:t>
            </a:fld>
            <a:endParaRPr lang="en-US"/>
          </a:p>
        </p:txBody>
      </p:sp>
    </p:spTree>
    <p:extLst>
      <p:ext uri="{BB962C8B-B14F-4D97-AF65-F5344CB8AC3E}">
        <p14:creationId xmlns:p14="http://schemas.microsoft.com/office/powerpoint/2010/main" val="656067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0FC5B-DAC5-47D8-BBC8-4B0CC9765070}" type="datetimeFigureOut">
              <a:rPr lang="en-US" smtClean="0"/>
              <a:t>11/15/2018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9C5CA4-3CBC-4296-8F73-59FF73E3F471}" type="slidenum">
              <a:rPr lang="en-US" smtClean="0"/>
              <a:t>‹#›</a:t>
            </a:fld>
            <a:endParaRPr lang="en-US"/>
          </a:p>
        </p:txBody>
      </p:sp>
    </p:spTree>
    <p:extLst>
      <p:ext uri="{BB962C8B-B14F-4D97-AF65-F5344CB8AC3E}">
        <p14:creationId xmlns:p14="http://schemas.microsoft.com/office/powerpoint/2010/main" val="24089412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79107" cy="6858000"/>
          </a:xfrm>
          <a:prstGeom prst="rect">
            <a:avLst/>
          </a:prstGeom>
        </p:spPr>
      </p:pic>
      <p:sp>
        <p:nvSpPr>
          <p:cNvPr id="2" name="TextBox 1"/>
          <p:cNvSpPr txBox="1"/>
          <p:nvPr/>
        </p:nvSpPr>
        <p:spPr>
          <a:xfrm>
            <a:off x="-5705" y="76200"/>
            <a:ext cx="9184811" cy="861774"/>
          </a:xfrm>
          <a:prstGeom prst="rect">
            <a:avLst/>
          </a:prstGeom>
          <a:noFill/>
        </p:spPr>
        <p:txBody>
          <a:bodyPr wrap="square" rtlCol="0">
            <a:spAutoFit/>
          </a:bodyPr>
          <a:lstStyle/>
          <a:p>
            <a:pPr algn="ctr"/>
            <a:r>
              <a:rPr lang="en-US" sz="5000" b="1" dirty="0">
                <a:solidFill>
                  <a:schemeClr val="bg1"/>
                </a:solidFill>
                <a:latin typeface="Century Gothic" panose="020B0502020202020204" pitchFamily="34" charset="0"/>
              </a:rPr>
              <a:t>Support for Death Tax Repeal</a:t>
            </a:r>
            <a:endParaRPr lang="en-US" sz="5000" dirty="0">
              <a:solidFill>
                <a:schemeClr val="bg1"/>
              </a:solidFill>
              <a:latin typeface="Century Gothic" panose="020B0502020202020204" pitchFamily="34" charset="0"/>
            </a:endParaRPr>
          </a:p>
        </p:txBody>
      </p:sp>
      <p:sp>
        <p:nvSpPr>
          <p:cNvPr id="4" name="TextBox 3"/>
          <p:cNvSpPr txBox="1"/>
          <p:nvPr/>
        </p:nvSpPr>
        <p:spPr>
          <a:xfrm>
            <a:off x="533400" y="914528"/>
            <a:ext cx="8305800" cy="6001643"/>
          </a:xfrm>
          <a:prstGeom prst="rect">
            <a:avLst/>
          </a:prstGeom>
          <a:noFill/>
        </p:spPr>
        <p:txBody>
          <a:bodyPr wrap="square" rtlCol="0">
            <a:spAutoFit/>
          </a:bodyPr>
          <a:lstStyle/>
          <a:p>
            <a:pPr marL="285750" indent="-285750">
              <a:buFont typeface="Wingdings" panose="05000000000000000000" pitchFamily="2" charset="2"/>
              <a:buChar char="ü"/>
            </a:pPr>
            <a:endParaRPr lang="en-US" sz="2400" b="1" dirty="0">
              <a:solidFill>
                <a:schemeClr val="bg1"/>
              </a:solidFill>
              <a:latin typeface="Century Gothic" panose="020B0502020202020204" pitchFamily="34" charset="0"/>
            </a:endParaRPr>
          </a:p>
          <a:p>
            <a:pPr marL="285750" indent="-285750">
              <a:buFont typeface="Wingdings" panose="05000000000000000000" pitchFamily="2" charset="2"/>
              <a:buChar char="ü"/>
            </a:pPr>
            <a:r>
              <a:rPr lang="en-US" sz="2400" b="1" dirty="0">
                <a:solidFill>
                  <a:schemeClr val="bg1"/>
                </a:solidFill>
                <a:latin typeface="Century Gothic" panose="020B0502020202020204" pitchFamily="34" charset="0"/>
              </a:rPr>
              <a:t>Voters want it GONE by 52% to 30%.  Not surprisingly, the older you are, the more you hate it.  Support for complete repeal jumps to over 60% among people over age 50.  </a:t>
            </a:r>
            <a:br>
              <a:rPr lang="en-US" sz="2400" b="1" dirty="0">
                <a:solidFill>
                  <a:schemeClr val="bg1"/>
                </a:solidFill>
                <a:latin typeface="Century Gothic" panose="020B0502020202020204" pitchFamily="34" charset="0"/>
              </a:rPr>
            </a:br>
            <a:endParaRPr lang="en-US" sz="2400" b="1" dirty="0">
              <a:solidFill>
                <a:schemeClr val="bg1"/>
              </a:solidFill>
              <a:latin typeface="Century Gothic" panose="020B0502020202020204" pitchFamily="34" charset="0"/>
            </a:endParaRPr>
          </a:p>
          <a:p>
            <a:pPr marL="285750" indent="-285750">
              <a:buFont typeface="Wingdings" panose="05000000000000000000" pitchFamily="2" charset="2"/>
              <a:buChar char="ü"/>
            </a:pPr>
            <a:r>
              <a:rPr lang="en-US" sz="2400" b="1" dirty="0">
                <a:solidFill>
                  <a:srgbClr val="FFC000"/>
                </a:solidFill>
                <a:latin typeface="Century Gothic" panose="020B0502020202020204" pitchFamily="34" charset="0"/>
              </a:rPr>
              <a:t>Democrats </a:t>
            </a:r>
            <a:r>
              <a:rPr lang="en-US" sz="2400" b="1" dirty="0">
                <a:solidFill>
                  <a:schemeClr val="bg1"/>
                </a:solidFill>
                <a:latin typeface="Century Gothic" panose="020B0502020202020204" pitchFamily="34" charset="0"/>
              </a:rPr>
              <a:t>are a net +4 in favor of repeal.  Not a majority, but a clear plurality. </a:t>
            </a:r>
          </a:p>
          <a:p>
            <a:endParaRPr lang="en-US" sz="2400" b="1" dirty="0">
              <a:solidFill>
                <a:schemeClr val="bg1"/>
              </a:solidFill>
              <a:latin typeface="Century Gothic" panose="020B0502020202020204" pitchFamily="34" charset="0"/>
            </a:endParaRPr>
          </a:p>
          <a:p>
            <a:pPr marL="285750" indent="-285750">
              <a:buFont typeface="Wingdings" panose="05000000000000000000" pitchFamily="2" charset="2"/>
              <a:buChar char="ü"/>
            </a:pPr>
            <a:r>
              <a:rPr lang="en-US" sz="2400" b="1" dirty="0">
                <a:solidFill>
                  <a:schemeClr val="bg1"/>
                </a:solidFill>
                <a:latin typeface="Century Gothic" panose="020B0502020202020204" pitchFamily="34" charset="0"/>
              </a:rPr>
              <a:t>Support for repealing / amending the </a:t>
            </a:r>
            <a:r>
              <a:rPr lang="en-US" sz="2400" b="1" dirty="0">
                <a:solidFill>
                  <a:srgbClr val="FFC000"/>
                </a:solidFill>
                <a:latin typeface="Century Gothic" panose="020B0502020202020204" pitchFamily="34" charset="0"/>
              </a:rPr>
              <a:t>Gift Tax </a:t>
            </a:r>
            <a:r>
              <a:rPr lang="en-US" sz="2400" b="1" dirty="0">
                <a:solidFill>
                  <a:schemeClr val="bg1"/>
                </a:solidFill>
                <a:latin typeface="Century Gothic" panose="020B0502020202020204" pitchFamily="34" charset="0"/>
              </a:rPr>
              <a:t>and the </a:t>
            </a:r>
            <a:r>
              <a:rPr lang="en-US" sz="2400" b="1" dirty="0">
                <a:solidFill>
                  <a:srgbClr val="FFC000"/>
                </a:solidFill>
                <a:latin typeface="Century Gothic" panose="020B0502020202020204" pitchFamily="34" charset="0"/>
              </a:rPr>
              <a:t>Generation Skipping Tax </a:t>
            </a:r>
            <a:r>
              <a:rPr lang="en-US" sz="2400" b="1" dirty="0">
                <a:solidFill>
                  <a:schemeClr val="bg1"/>
                </a:solidFill>
                <a:latin typeface="Century Gothic" panose="020B0502020202020204" pitchFamily="34" charset="0"/>
              </a:rPr>
              <a:t>mirrors that of the estate tax – right side up.</a:t>
            </a:r>
            <a:br>
              <a:rPr lang="en-US" sz="2400" b="1" dirty="0">
                <a:solidFill>
                  <a:schemeClr val="bg1"/>
                </a:solidFill>
                <a:latin typeface="Century Gothic" panose="020B0502020202020204" pitchFamily="34" charset="0"/>
              </a:rPr>
            </a:br>
            <a:endParaRPr lang="en-US" sz="2400" b="1" dirty="0">
              <a:solidFill>
                <a:schemeClr val="bg1"/>
              </a:solidFill>
              <a:latin typeface="Century Gothic" panose="020B0502020202020204" pitchFamily="34" charset="0"/>
            </a:endParaRPr>
          </a:p>
          <a:p>
            <a:pPr marL="285750" indent="-285750">
              <a:buFont typeface="Wingdings" panose="05000000000000000000" pitchFamily="2" charset="2"/>
              <a:buChar char="ü"/>
            </a:pPr>
            <a:r>
              <a:rPr lang="en-US" sz="2400" b="1" dirty="0">
                <a:solidFill>
                  <a:srgbClr val="FFFF00"/>
                </a:solidFill>
                <a:latin typeface="Century Gothic" panose="020B0502020202020204" pitchFamily="34" charset="0"/>
              </a:rPr>
              <a:t>Education + the right language = success.</a:t>
            </a:r>
          </a:p>
          <a:p>
            <a:pPr marL="800100" lvl="1" indent="-342900">
              <a:buFont typeface="Wingdings" panose="05000000000000000000" pitchFamily="2" charset="2"/>
              <a:buChar char="§"/>
            </a:pPr>
            <a:endParaRPr lang="en-US" sz="2400" b="1" dirty="0">
              <a:solidFill>
                <a:schemeClr val="bg1"/>
              </a:solidFill>
              <a:latin typeface="Century Gothic" panose="020B0502020202020204" pitchFamily="34" charset="0"/>
            </a:endParaRPr>
          </a:p>
          <a:p>
            <a:pPr marL="800100" lvl="1" indent="-342900">
              <a:buFont typeface="Wingdings" panose="05000000000000000000" pitchFamily="2" charset="2"/>
              <a:buChar char="§"/>
            </a:pPr>
            <a:endParaRPr lang="en-US" sz="24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126142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2" name="Text Box 6"/>
          <p:cNvSpPr txBox="1">
            <a:spLocks noChangeArrowheads="1"/>
          </p:cNvSpPr>
          <p:nvPr/>
        </p:nvSpPr>
        <p:spPr bwMode="gray">
          <a:xfrm>
            <a:off x="1" y="0"/>
            <a:ext cx="9144000" cy="1200329"/>
          </a:xfrm>
          <a:prstGeom prst="rect">
            <a:avLst/>
          </a:prstGeom>
          <a:solidFill>
            <a:srgbClr val="002060"/>
          </a:solidFill>
          <a:ln>
            <a:solidFill>
              <a:schemeClr val="tx1"/>
            </a:solidFill>
          </a:ln>
          <a:extLst/>
        </p:spPr>
        <p:txBody>
          <a:bodyPr wrap="square">
            <a:spAutoFit/>
          </a:bodyPr>
          <a:lstStyle>
            <a:lvl1pPr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algn="ctr"/>
            <a:r>
              <a:rPr lang="en-US" sz="3600" dirty="0">
                <a:solidFill>
                  <a:srgbClr val="FFFFFF"/>
                </a:solidFill>
                <a:latin typeface="Century Gothic" pitchFamily="34" charset="0"/>
              </a:rPr>
              <a:t>Americans Want to                                   Repeal the Estate Tax</a:t>
            </a:r>
          </a:p>
        </p:txBody>
      </p:sp>
      <p:sp>
        <p:nvSpPr>
          <p:cNvPr id="5" name="TextBox 4"/>
          <p:cNvSpPr txBox="1"/>
          <p:nvPr/>
        </p:nvSpPr>
        <p:spPr>
          <a:xfrm>
            <a:off x="-12193" y="1424704"/>
            <a:ext cx="9143998" cy="461665"/>
          </a:xfrm>
          <a:prstGeom prst="rect">
            <a:avLst/>
          </a:prstGeom>
          <a:solidFill>
            <a:schemeClr val="tx1">
              <a:lumMod val="65000"/>
              <a:lumOff val="35000"/>
            </a:schemeClr>
          </a:solidFill>
        </p:spPr>
        <p:txBody>
          <a:bodyPr wrap="square" rtlCol="0">
            <a:spAutoFit/>
          </a:bodyPr>
          <a:lstStyle/>
          <a:p>
            <a:pPr algn="ctr"/>
            <a:r>
              <a:rPr lang="en-US" sz="2400" b="1" i="1" dirty="0">
                <a:solidFill>
                  <a:schemeClr val="bg1"/>
                </a:solidFill>
                <a:latin typeface="Century Gothic" panose="020B0502020202020204" pitchFamily="34" charset="0"/>
              </a:rPr>
              <a:t>Overall do you... </a:t>
            </a:r>
            <a:r>
              <a:rPr lang="en-US" sz="2400" b="1" i="1" dirty="0">
                <a:solidFill>
                  <a:srgbClr val="FFFF00"/>
                </a:solidFill>
                <a:latin typeface="Century Gothic" panose="020B0502020202020204" pitchFamily="34" charset="0"/>
              </a:rPr>
              <a:t>eliminating</a:t>
            </a:r>
            <a:r>
              <a:rPr lang="en-US" sz="2400" b="1" i="1" dirty="0">
                <a:solidFill>
                  <a:schemeClr val="bg1"/>
                </a:solidFill>
                <a:latin typeface="Century Gothic" panose="020B0502020202020204" pitchFamily="34" charset="0"/>
              </a:rPr>
              <a:t> the estate tax?</a:t>
            </a:r>
          </a:p>
        </p:txBody>
      </p:sp>
      <p:graphicFrame>
        <p:nvGraphicFramePr>
          <p:cNvPr id="6" name="Group 6"/>
          <p:cNvGraphicFramePr>
            <a:graphicFrameLocks noGrp="1"/>
          </p:cNvGraphicFramePr>
          <p:nvPr>
            <p:extLst/>
          </p:nvPr>
        </p:nvGraphicFramePr>
        <p:xfrm>
          <a:off x="1" y="2269620"/>
          <a:ext cx="9156192" cy="4080132"/>
        </p:xfrm>
        <a:graphic>
          <a:graphicData uri="http://schemas.openxmlformats.org/drawingml/2006/table">
            <a:tbl>
              <a:tblPr/>
              <a:tblGrid>
                <a:gridCol w="1073803">
                  <a:extLst>
                    <a:ext uri="{9D8B030D-6E8A-4147-A177-3AD203B41FA5}">
                      <a16:colId xmlns:a16="http://schemas.microsoft.com/office/drawing/2014/main" val="20000"/>
                    </a:ext>
                  </a:extLst>
                </a:gridCol>
                <a:gridCol w="1058408">
                  <a:extLst>
                    <a:ext uri="{9D8B030D-6E8A-4147-A177-3AD203B41FA5}">
                      <a16:colId xmlns:a16="http://schemas.microsoft.com/office/drawing/2014/main" val="20001"/>
                    </a:ext>
                  </a:extLst>
                </a:gridCol>
                <a:gridCol w="1058408">
                  <a:extLst>
                    <a:ext uri="{9D8B030D-6E8A-4147-A177-3AD203B41FA5}">
                      <a16:colId xmlns:a16="http://schemas.microsoft.com/office/drawing/2014/main" val="20002"/>
                    </a:ext>
                  </a:extLst>
                </a:gridCol>
                <a:gridCol w="1058408">
                  <a:extLst>
                    <a:ext uri="{9D8B030D-6E8A-4147-A177-3AD203B41FA5}">
                      <a16:colId xmlns:a16="http://schemas.microsoft.com/office/drawing/2014/main" val="560902863"/>
                    </a:ext>
                  </a:extLst>
                </a:gridCol>
                <a:gridCol w="4907165">
                  <a:extLst>
                    <a:ext uri="{9D8B030D-6E8A-4147-A177-3AD203B41FA5}">
                      <a16:colId xmlns:a16="http://schemas.microsoft.com/office/drawing/2014/main" val="20003"/>
                    </a:ext>
                  </a:extLst>
                </a:gridCol>
              </a:tblGrid>
              <a:tr h="379818">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914400" algn="l"/>
                          <a:tab pos="1371600" algn="l"/>
                        </a:tabLst>
                      </a:pPr>
                      <a:r>
                        <a:rPr kumimoji="0" lang="en-US" sz="2000" b="1" i="0" u="none" strike="noStrike" cap="none" normalizeH="0" baseline="0" dirty="0">
                          <a:ln>
                            <a:noFill/>
                          </a:ln>
                          <a:solidFill>
                            <a:schemeClr val="bg1"/>
                          </a:solidFill>
                          <a:effectLst/>
                          <a:latin typeface="Calibri" pitchFamily="34" charset="0"/>
                          <a:ea typeface="Arial Unicode MS" pitchFamily="34" charset="-128"/>
                          <a:cs typeface="Calibri" pitchFamily="34" charset="0"/>
                        </a:rPr>
                        <a:t>Total</a:t>
                      </a:r>
                    </a:p>
                  </a:txBody>
                  <a:tcPr marT="45699"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914400" algn="l"/>
                          <a:tab pos="1371600" algn="l"/>
                        </a:tabLst>
                      </a:pPr>
                      <a:r>
                        <a:rPr kumimoji="0" lang="en-US" sz="2000" b="1" i="0" u="none" strike="noStrike" cap="none" normalizeH="0" baseline="0" dirty="0">
                          <a:ln>
                            <a:noFill/>
                          </a:ln>
                          <a:solidFill>
                            <a:schemeClr val="bg1"/>
                          </a:solidFill>
                          <a:effectLst/>
                          <a:latin typeface="Calibri" pitchFamily="34" charset="0"/>
                          <a:ea typeface="Arial Unicode MS" pitchFamily="34" charset="-128"/>
                          <a:cs typeface="Calibri" pitchFamily="34" charset="0"/>
                        </a:rPr>
                        <a:t>GOP</a:t>
                      </a:r>
                    </a:p>
                  </a:txBody>
                  <a:tcPr marT="45699"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914400" algn="l"/>
                          <a:tab pos="1371600" algn="l"/>
                        </a:tabLst>
                      </a:pPr>
                      <a:r>
                        <a:rPr kumimoji="0" lang="en-US" sz="2000" b="1" i="0" u="none" strike="noStrike" cap="none" normalizeH="0" baseline="0" dirty="0">
                          <a:ln>
                            <a:noFill/>
                          </a:ln>
                          <a:solidFill>
                            <a:schemeClr val="bg1"/>
                          </a:solidFill>
                          <a:effectLst/>
                          <a:latin typeface="Calibri" pitchFamily="34" charset="0"/>
                          <a:ea typeface="Arial Unicode MS" pitchFamily="34" charset="-128"/>
                          <a:cs typeface="Calibri" pitchFamily="34" charset="0"/>
                        </a:rPr>
                        <a:t>SWING</a:t>
                      </a:r>
                    </a:p>
                  </a:txBody>
                  <a:tcPr marT="45699"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914400" algn="l"/>
                          <a:tab pos="1371600" algn="l"/>
                        </a:tabLst>
                      </a:pPr>
                      <a:r>
                        <a:rPr kumimoji="0" lang="en-US" sz="2000" b="1" i="0" u="none" strike="noStrike" cap="none" normalizeH="0" baseline="0" dirty="0">
                          <a:ln>
                            <a:noFill/>
                          </a:ln>
                          <a:solidFill>
                            <a:schemeClr val="bg1"/>
                          </a:solidFill>
                          <a:effectLst/>
                          <a:latin typeface="Calibri" pitchFamily="34" charset="0"/>
                          <a:ea typeface="Arial Unicode MS" pitchFamily="34" charset="-128"/>
                          <a:cs typeface="Calibri" pitchFamily="34" charset="0"/>
                        </a:rPr>
                        <a:t>DEM</a:t>
                      </a:r>
                    </a:p>
                  </a:txBody>
                  <a:tcPr marT="45699"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endParaRPr lang="en-US" sz="2000" dirty="0"/>
                    </a:p>
                  </a:txBody>
                  <a:tcPr marT="45699" marB="45699"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63892">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52%</a:t>
                      </a:r>
                    </a:p>
                  </a:txBody>
                  <a:tcPr marR="0" marT="0" marB="0" anchor="ctr" horzOverflow="overflow">
                    <a:lnL w="38100" cap="flat" cmpd="sng" algn="ctr">
                      <a:solidFill>
                        <a:srgbClr val="FFFF00"/>
                      </a:solidFill>
                      <a:prstDash val="solid"/>
                      <a:round/>
                      <a:headEnd type="none" w="med" len="med"/>
                      <a:tailEnd type="none" w="med" len="med"/>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72%</a:t>
                      </a:r>
                    </a:p>
                  </a:txBody>
                  <a:tcPr marR="0" marT="0" marB="0" anchor="ctr" horzOverflow="overflow">
                    <a:lnL w="38100" cap="flat" cmpd="sng" algn="ctr">
                      <a:solidFill>
                        <a:srgbClr val="FFFF00"/>
                      </a:solidFill>
                      <a:prstDash val="solid"/>
                      <a:round/>
                      <a:headEnd type="none" w="med" len="med"/>
                      <a:tailEnd type="none" w="med" len="med"/>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51%</a:t>
                      </a:r>
                    </a:p>
                  </a:txBody>
                  <a:tcPr marR="0" marT="0" marB="0" anchor="ctr" horzOverflow="overflow">
                    <a:lnL w="38100" cap="flat" cmpd="sng" algn="ctr">
                      <a:solidFill>
                        <a:srgbClr val="FFFF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44%</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457200" algn="l"/>
                          <a:tab pos="914400" algn="l"/>
                          <a:tab pos="1828800" algn="l"/>
                          <a:tab pos="5257800" algn="ctr"/>
                        </a:tabLst>
                        <a:defRPr/>
                      </a:pPr>
                      <a:r>
                        <a:rPr kumimoji="0" lang="en-US" sz="3000" b="1" i="0" u="none" strike="noStrike" cap="none" normalizeH="0" baseline="0" dirty="0">
                          <a:ln>
                            <a:noFill/>
                          </a:ln>
                          <a:solidFill>
                            <a:schemeClr val="bg1"/>
                          </a:solidFill>
                          <a:effectLst/>
                          <a:latin typeface="Calibri" pitchFamily="34" charset="0"/>
                          <a:ea typeface="Arial Unicode MS" pitchFamily="34" charset="-128"/>
                          <a:cs typeface="Calibri" pitchFamily="34" charset="0"/>
                        </a:rPr>
                        <a:t>SUPPORT (NET)</a:t>
                      </a:r>
                      <a:endParaRPr kumimoji="0" lang="en-US" sz="3000" b="0" i="1" u="none" strike="noStrike" cap="none" normalizeH="0" baseline="0" dirty="0">
                        <a:ln>
                          <a:noFill/>
                        </a:ln>
                        <a:solidFill>
                          <a:schemeClr val="bg1"/>
                        </a:solidFill>
                        <a:effectLst/>
                        <a:latin typeface="Calibri" pitchFamily="34" charset="0"/>
                        <a:ea typeface="Arial Unicode MS" pitchFamily="34" charset="-128"/>
                        <a:cs typeface="Calibri" pitchFamily="34" charset="0"/>
                      </a:endParaRP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2060"/>
                    </a:solidFill>
                  </a:tcPr>
                </a:tc>
                <a:extLst>
                  <a:ext uri="{0D108BD9-81ED-4DB2-BD59-A6C34878D82A}">
                    <a16:rowId xmlns:a16="http://schemas.microsoft.com/office/drawing/2014/main" val="10001"/>
                  </a:ext>
                </a:extLst>
              </a:tr>
              <a:tr h="507476">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002060"/>
                          </a:solidFill>
                          <a:effectLst/>
                          <a:latin typeface="Century Gothic" pitchFamily="34" charset="0"/>
                          <a:ea typeface="Calibri" pitchFamily="34" charset="0"/>
                          <a:cs typeface="Times New Roman" pitchFamily="18" charset="0"/>
                        </a:rPr>
                        <a:t>29%</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70C0">
                        <a:alpha val="4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002060"/>
                          </a:solidFill>
                          <a:effectLst/>
                          <a:latin typeface="Century Gothic" pitchFamily="34" charset="0"/>
                          <a:ea typeface="Calibri" pitchFamily="34" charset="0"/>
                          <a:cs typeface="Times New Roman" pitchFamily="18" charset="0"/>
                        </a:rPr>
                        <a:t>46%</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rgbClr val="FFFF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70C0">
                        <a:alpha val="4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002060"/>
                          </a:solidFill>
                          <a:effectLst/>
                          <a:latin typeface="Century Gothic" pitchFamily="34" charset="0"/>
                          <a:ea typeface="Calibri" pitchFamily="34" charset="0"/>
                          <a:cs typeface="Times New Roman" pitchFamily="18" charset="0"/>
                        </a:rPr>
                        <a:t>27%</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70C0">
                        <a:alpha val="4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002060"/>
                          </a:solidFill>
                          <a:effectLst/>
                          <a:latin typeface="Century Gothic" pitchFamily="34" charset="0"/>
                          <a:ea typeface="Calibri" pitchFamily="34" charset="0"/>
                          <a:cs typeface="Times New Roman" pitchFamily="18" charset="0"/>
                        </a:rPr>
                        <a:t>21%</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70C0">
                        <a:alpha val="40000"/>
                      </a:srgbClr>
                    </a:solidFill>
                  </a:tcPr>
                </a:tc>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457200" algn="l"/>
                          <a:tab pos="914400" algn="l"/>
                          <a:tab pos="1828800" algn="l"/>
                          <a:tab pos="5257800" algn="ctr"/>
                        </a:tabLst>
                      </a:pPr>
                      <a:r>
                        <a:rPr kumimoji="0" lang="en-US" sz="2400" b="1" i="1" u="none" strike="noStrike" cap="none" normalizeH="0" baseline="0" dirty="0">
                          <a:ln>
                            <a:noFill/>
                          </a:ln>
                          <a:solidFill>
                            <a:srgbClr val="002060"/>
                          </a:solidFill>
                          <a:effectLst/>
                          <a:latin typeface="Calibri" pitchFamily="34" charset="0"/>
                          <a:ea typeface="Arial Unicode MS" pitchFamily="34" charset="-128"/>
                          <a:cs typeface="Calibri" pitchFamily="34" charset="0"/>
                        </a:rPr>
                        <a:t>Totally support</a:t>
                      </a:r>
                    </a:p>
                  </a:txBody>
                  <a:tcPr marR="0" marT="0"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70C0">
                        <a:alpha val="40000"/>
                      </a:srgbClr>
                    </a:solidFill>
                  </a:tcPr>
                </a:tc>
                <a:extLst>
                  <a:ext uri="{0D108BD9-81ED-4DB2-BD59-A6C34878D82A}">
                    <a16:rowId xmlns:a16="http://schemas.microsoft.com/office/drawing/2014/main" val="10002"/>
                  </a:ext>
                </a:extLst>
              </a:tr>
              <a:tr h="507476">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002060"/>
                          </a:solidFill>
                          <a:effectLst/>
                          <a:latin typeface="Century Gothic" pitchFamily="34" charset="0"/>
                          <a:ea typeface="Calibri" pitchFamily="34" charset="0"/>
                          <a:cs typeface="Times New Roman" pitchFamily="18" charset="0"/>
                        </a:rPr>
                        <a:t>23%</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70C0">
                        <a:alpha val="3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002060"/>
                          </a:solidFill>
                          <a:effectLst/>
                          <a:latin typeface="Century Gothic" pitchFamily="34" charset="0"/>
                          <a:ea typeface="Calibri" pitchFamily="34" charset="0"/>
                          <a:cs typeface="Times New Roman" pitchFamily="18" charset="0"/>
                        </a:rPr>
                        <a:t>27%</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70C0">
                        <a:alpha val="3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002060"/>
                          </a:solidFill>
                          <a:effectLst/>
                          <a:latin typeface="Century Gothic" pitchFamily="34" charset="0"/>
                          <a:ea typeface="Calibri" pitchFamily="34" charset="0"/>
                          <a:cs typeface="Times New Roman" pitchFamily="18" charset="0"/>
                        </a:rPr>
                        <a:t>24%</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70C0">
                        <a:alpha val="3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002060"/>
                          </a:solidFill>
                          <a:effectLst/>
                          <a:latin typeface="Century Gothic" pitchFamily="34" charset="0"/>
                          <a:ea typeface="Calibri" pitchFamily="34" charset="0"/>
                          <a:cs typeface="Times New Roman" pitchFamily="18" charset="0"/>
                        </a:rPr>
                        <a:t>23%</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70C0">
                        <a:alpha val="30000"/>
                      </a:srgbClr>
                    </a:solidFill>
                  </a:tcPr>
                </a:tc>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457200" algn="l"/>
                          <a:tab pos="914400" algn="l"/>
                          <a:tab pos="1828800" algn="l"/>
                          <a:tab pos="5257800" algn="ctr"/>
                        </a:tabLst>
                      </a:pPr>
                      <a:r>
                        <a:rPr kumimoji="0" lang="en-US" sz="2400" b="1" i="1" u="none" strike="noStrike" cap="none" normalizeH="0" baseline="0" dirty="0">
                          <a:ln>
                            <a:noFill/>
                          </a:ln>
                          <a:solidFill>
                            <a:srgbClr val="002060"/>
                          </a:solidFill>
                          <a:effectLst/>
                          <a:latin typeface="Calibri" pitchFamily="34" charset="0"/>
                          <a:ea typeface="Calibri" pitchFamily="34" charset="0"/>
                          <a:cs typeface="Calibri" pitchFamily="34" charset="0"/>
                        </a:rPr>
                        <a:t>Somewhat support</a:t>
                      </a:r>
                    </a:p>
                  </a:txBody>
                  <a:tcPr marR="0" marT="0"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70C0">
                        <a:alpha val="30000"/>
                      </a:srgbClr>
                    </a:solidFill>
                  </a:tcPr>
                </a:tc>
                <a:extLst>
                  <a:ext uri="{0D108BD9-81ED-4DB2-BD59-A6C34878D82A}">
                    <a16:rowId xmlns:a16="http://schemas.microsoft.com/office/drawing/2014/main" val="10003"/>
                  </a:ext>
                </a:extLst>
              </a:tr>
              <a:tr h="507476">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18%</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5000"/>
                      </a:scheme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9%</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5000"/>
                      </a:scheme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18%</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5000"/>
                      </a:scheme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18%</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5000"/>
                      </a:schemeClr>
                    </a:solidFill>
                  </a:tcPr>
                </a:tc>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457200" algn="l"/>
                          <a:tab pos="914400" algn="l"/>
                          <a:tab pos="1828800" algn="l"/>
                          <a:tab pos="5257800" algn="ctr"/>
                        </a:tabLst>
                      </a:pPr>
                      <a:r>
                        <a:rPr kumimoji="0" lang="en-US" sz="2400" b="1" i="1" u="none" strike="noStrike" cap="none" normalizeH="0" baseline="0" dirty="0">
                          <a:ln>
                            <a:noFill/>
                          </a:ln>
                          <a:solidFill>
                            <a:schemeClr val="bg1"/>
                          </a:solidFill>
                          <a:effectLst/>
                          <a:latin typeface="Calibri" pitchFamily="34" charset="0"/>
                          <a:ea typeface="Calibri" pitchFamily="34" charset="0"/>
                          <a:cs typeface="Calibri" pitchFamily="34" charset="0"/>
                        </a:rPr>
                        <a:t>Totally neutral</a:t>
                      </a:r>
                    </a:p>
                  </a:txBody>
                  <a:tcPr marR="0" marT="0"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25000"/>
                      </a:schemeClr>
                    </a:solidFill>
                  </a:tcPr>
                </a:tc>
                <a:extLst>
                  <a:ext uri="{0D108BD9-81ED-4DB2-BD59-A6C34878D82A}">
                    <a16:rowId xmlns:a16="http://schemas.microsoft.com/office/drawing/2014/main" val="10005"/>
                  </a:ext>
                </a:extLst>
              </a:tr>
              <a:tr h="507476">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C00000"/>
                          </a:solidFill>
                          <a:effectLst/>
                          <a:latin typeface="Century Gothic" pitchFamily="34" charset="0"/>
                          <a:ea typeface="Calibri" pitchFamily="34" charset="0"/>
                          <a:cs typeface="Times New Roman" pitchFamily="18" charset="0"/>
                        </a:rPr>
                        <a:t>13%</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alpha val="2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C00000"/>
                          </a:solidFill>
                          <a:effectLst/>
                          <a:latin typeface="Century Gothic" pitchFamily="34" charset="0"/>
                          <a:ea typeface="Calibri" pitchFamily="34" charset="0"/>
                          <a:cs typeface="Times New Roman" pitchFamily="18" charset="0"/>
                        </a:rPr>
                        <a:t>7%</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alpha val="2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C00000"/>
                          </a:solidFill>
                          <a:effectLst/>
                          <a:latin typeface="Century Gothic" pitchFamily="34" charset="0"/>
                          <a:ea typeface="Calibri" pitchFamily="34" charset="0"/>
                          <a:cs typeface="Times New Roman" pitchFamily="18" charset="0"/>
                        </a:rPr>
                        <a:t>15%</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alpha val="2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C00000"/>
                          </a:solidFill>
                          <a:effectLst/>
                          <a:latin typeface="Century Gothic" pitchFamily="34" charset="0"/>
                          <a:ea typeface="Calibri" pitchFamily="34" charset="0"/>
                          <a:cs typeface="Times New Roman" pitchFamily="18" charset="0"/>
                        </a:rPr>
                        <a:t>16%</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alpha val="20000"/>
                      </a:srgbClr>
                    </a:solidFill>
                  </a:tcPr>
                </a:tc>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457200" algn="l"/>
                          <a:tab pos="914400" algn="l"/>
                          <a:tab pos="1828800" algn="l"/>
                          <a:tab pos="5257800" algn="ctr"/>
                        </a:tabLst>
                      </a:pPr>
                      <a:r>
                        <a:rPr kumimoji="0" lang="en-US" sz="2400" b="1" i="1" u="none" strike="noStrike" cap="none" normalizeH="0" baseline="0" dirty="0">
                          <a:ln>
                            <a:noFill/>
                          </a:ln>
                          <a:solidFill>
                            <a:srgbClr val="C00000"/>
                          </a:solidFill>
                          <a:effectLst/>
                          <a:latin typeface="Calibri" pitchFamily="34" charset="0"/>
                          <a:ea typeface="Calibri" pitchFamily="34" charset="0"/>
                          <a:cs typeface="Calibri" pitchFamily="34" charset="0"/>
                        </a:rPr>
                        <a:t>Somewhat oppose</a:t>
                      </a:r>
                    </a:p>
                  </a:txBody>
                  <a:tcPr marR="0" marT="0"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alpha val="20000"/>
                      </a:srgbClr>
                    </a:solidFill>
                  </a:tcPr>
                </a:tc>
                <a:extLst>
                  <a:ext uri="{0D108BD9-81ED-4DB2-BD59-A6C34878D82A}">
                    <a16:rowId xmlns:a16="http://schemas.microsoft.com/office/drawing/2014/main" val="10007"/>
                  </a:ext>
                </a:extLst>
              </a:tr>
              <a:tr h="507476">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C00000"/>
                          </a:solidFill>
                          <a:effectLst/>
                          <a:latin typeface="Century Gothic" pitchFamily="34" charset="0"/>
                          <a:ea typeface="Calibri" pitchFamily="34" charset="0"/>
                          <a:cs typeface="Times New Roman" pitchFamily="18" charset="0"/>
                        </a:rPr>
                        <a:t>18%</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alpha val="3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C00000"/>
                          </a:solidFill>
                          <a:effectLst/>
                          <a:latin typeface="Century Gothic" pitchFamily="34" charset="0"/>
                          <a:ea typeface="Calibri" pitchFamily="34" charset="0"/>
                          <a:cs typeface="Times New Roman" pitchFamily="18" charset="0"/>
                        </a:rPr>
                        <a:t>12%</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alpha val="3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C00000"/>
                          </a:solidFill>
                          <a:effectLst/>
                          <a:latin typeface="Century Gothic" pitchFamily="34" charset="0"/>
                          <a:ea typeface="Calibri" pitchFamily="34" charset="0"/>
                          <a:cs typeface="Times New Roman" pitchFamily="18" charset="0"/>
                        </a:rPr>
                        <a:t>16%</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alpha val="30000"/>
                      </a:srgbClr>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rgbClr val="C00000"/>
                          </a:solidFill>
                          <a:effectLst/>
                          <a:latin typeface="Century Gothic" pitchFamily="34" charset="0"/>
                          <a:ea typeface="Calibri" pitchFamily="34" charset="0"/>
                          <a:cs typeface="Times New Roman" pitchFamily="18" charset="0"/>
                        </a:rPr>
                        <a:t>21%</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alpha val="30000"/>
                      </a:srgbClr>
                    </a:solidFill>
                  </a:tcPr>
                </a:tc>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457200" algn="l"/>
                          <a:tab pos="914400" algn="l"/>
                          <a:tab pos="1828800" algn="l"/>
                          <a:tab pos="5257800" algn="ctr"/>
                        </a:tabLst>
                      </a:pPr>
                      <a:r>
                        <a:rPr kumimoji="0" lang="en-US" sz="2400" b="1" i="1" u="none" strike="noStrike" cap="none" normalizeH="0" baseline="0" dirty="0">
                          <a:ln>
                            <a:noFill/>
                          </a:ln>
                          <a:solidFill>
                            <a:srgbClr val="C00000"/>
                          </a:solidFill>
                          <a:effectLst/>
                          <a:latin typeface="Calibri" pitchFamily="34" charset="0"/>
                          <a:ea typeface="Calibri" pitchFamily="34" charset="0"/>
                          <a:cs typeface="Calibri" pitchFamily="34" charset="0"/>
                        </a:rPr>
                        <a:t>Totally oppose</a:t>
                      </a:r>
                    </a:p>
                  </a:txBody>
                  <a:tcPr marR="0" marT="0"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alpha val="30000"/>
                      </a:srgbClr>
                    </a:solidFill>
                  </a:tcPr>
                </a:tc>
                <a:extLst>
                  <a:ext uri="{0D108BD9-81ED-4DB2-BD59-A6C34878D82A}">
                    <a16:rowId xmlns:a16="http://schemas.microsoft.com/office/drawing/2014/main" val="10008"/>
                  </a:ext>
                </a:extLst>
              </a:tr>
              <a:tr h="582662">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30%</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19%</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32%</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15000"/>
                        </a:lnSpc>
                        <a:spcBef>
                          <a:spcPct val="0"/>
                        </a:spcBef>
                        <a:spcAft>
                          <a:spcPct val="10000"/>
                        </a:spcAft>
                        <a:buClr>
                          <a:srgbClr val="002672"/>
                        </a:buClr>
                        <a:buSzTx/>
                        <a:buFontTx/>
                        <a:buNone/>
                        <a:tabLst>
                          <a:tab pos="914400" algn="l"/>
                          <a:tab pos="1371600" algn="l"/>
                        </a:tabLst>
                      </a:pPr>
                      <a:r>
                        <a:rPr kumimoji="0" lang="en-US" sz="2400" b="1" i="0" u="none" strike="noStrike" cap="none" normalizeH="0" baseline="0" dirty="0">
                          <a:ln>
                            <a:noFill/>
                          </a:ln>
                          <a:solidFill>
                            <a:schemeClr val="bg1"/>
                          </a:solidFill>
                          <a:effectLst/>
                          <a:latin typeface="Century Gothic" pitchFamily="34" charset="0"/>
                          <a:ea typeface="Calibri" pitchFamily="34" charset="0"/>
                          <a:cs typeface="Times New Roman" pitchFamily="18" charset="0"/>
                        </a:rPr>
                        <a:t>38%</a:t>
                      </a:r>
                    </a:p>
                  </a:txBody>
                  <a:tcPr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solidFill>
                  </a:tcPr>
                </a:tc>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457200" algn="l"/>
                          <a:tab pos="914400" algn="l"/>
                          <a:tab pos="1828800" algn="l"/>
                          <a:tab pos="5257800" algn="ctr"/>
                        </a:tabLst>
                      </a:pPr>
                      <a:r>
                        <a:rPr kumimoji="0" lang="en-US" sz="2800" b="1" i="0" u="none" strike="noStrike" cap="none" normalizeH="0" baseline="0" dirty="0">
                          <a:ln>
                            <a:noFill/>
                          </a:ln>
                          <a:solidFill>
                            <a:schemeClr val="bg1"/>
                          </a:solidFill>
                          <a:effectLst/>
                          <a:latin typeface="Calibri" pitchFamily="34" charset="0"/>
                          <a:ea typeface="Calibri" pitchFamily="34" charset="0"/>
                          <a:cs typeface="Calibri" pitchFamily="34" charset="0"/>
                        </a:rPr>
                        <a:t>OPPOSE (NET)</a:t>
                      </a:r>
                    </a:p>
                  </a:txBody>
                  <a:tcPr marR="0" marT="0"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0000"/>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873277621"/>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2" name="Text Box 6"/>
          <p:cNvSpPr txBox="1">
            <a:spLocks noChangeArrowheads="1"/>
          </p:cNvSpPr>
          <p:nvPr/>
        </p:nvSpPr>
        <p:spPr bwMode="gray">
          <a:xfrm>
            <a:off x="0" y="-414"/>
            <a:ext cx="9144000" cy="707886"/>
          </a:xfrm>
          <a:prstGeom prst="rect">
            <a:avLst/>
          </a:prstGeom>
          <a:solidFill>
            <a:srgbClr val="002060"/>
          </a:solidFill>
          <a:ln>
            <a:solidFill>
              <a:schemeClr val="tx1"/>
            </a:solidFill>
          </a:ln>
          <a:extLst/>
        </p:spPr>
        <p:txBody>
          <a:bodyPr>
            <a:spAutoFit/>
          </a:bodyPr>
          <a:lstStyle>
            <a:lvl1pPr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algn="ctr">
              <a:spcBef>
                <a:spcPct val="50000"/>
              </a:spcBef>
            </a:pPr>
            <a:r>
              <a:rPr lang="en-US" sz="4000" dirty="0">
                <a:solidFill>
                  <a:srgbClr val="FFFFFF"/>
                </a:solidFill>
                <a:latin typeface="Century Gothic" pitchFamily="34" charset="0"/>
              </a:rPr>
              <a:t>The Death Tax is Wrong on Principle</a:t>
            </a:r>
          </a:p>
        </p:txBody>
      </p:sp>
      <p:sp>
        <p:nvSpPr>
          <p:cNvPr id="5" name="TextBox 4"/>
          <p:cNvSpPr txBox="1"/>
          <p:nvPr/>
        </p:nvSpPr>
        <p:spPr>
          <a:xfrm>
            <a:off x="0" y="1405901"/>
            <a:ext cx="9144000" cy="1200329"/>
          </a:xfrm>
          <a:prstGeom prst="rect">
            <a:avLst/>
          </a:prstGeom>
          <a:solidFill>
            <a:schemeClr val="tx1">
              <a:lumMod val="65000"/>
              <a:lumOff val="35000"/>
            </a:schemeClr>
          </a:solidFill>
        </p:spPr>
        <p:txBody>
          <a:bodyPr wrap="square" rtlCol="0">
            <a:spAutoFit/>
          </a:bodyPr>
          <a:lstStyle/>
          <a:p>
            <a:pPr algn="ctr"/>
            <a:r>
              <a:rPr lang="en-US" sz="2400" b="1" i="1" dirty="0">
                <a:solidFill>
                  <a:schemeClr val="bg1"/>
                </a:solidFill>
                <a:latin typeface="Century Gothic" panose="020B0502020202020204" pitchFamily="34" charset="0"/>
              </a:rPr>
              <a:t>"As a matter of principle, death should not be a taxable event. It's wrong for Washington to take hard earned money that has already been taxed and tax it yet again at death."</a:t>
            </a:r>
          </a:p>
        </p:txBody>
      </p:sp>
      <p:graphicFrame>
        <p:nvGraphicFramePr>
          <p:cNvPr id="7" name="Chart 6"/>
          <p:cNvGraphicFramePr/>
          <p:nvPr>
            <p:extLst/>
          </p:nvPr>
        </p:nvGraphicFramePr>
        <p:xfrm>
          <a:off x="-590550" y="2419350"/>
          <a:ext cx="10306050" cy="4956418"/>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4267200" y="5041911"/>
            <a:ext cx="2351682" cy="830997"/>
          </a:xfrm>
          <a:prstGeom prst="rect">
            <a:avLst/>
          </a:prstGeom>
          <a:noFill/>
        </p:spPr>
        <p:txBody>
          <a:bodyPr wrap="square" rtlCol="0">
            <a:spAutoFit/>
          </a:bodyPr>
          <a:lstStyle/>
          <a:p>
            <a:pPr algn="ctr"/>
            <a:r>
              <a:rPr lang="en-US" sz="2400" b="1" dirty="0">
                <a:solidFill>
                  <a:schemeClr val="bg1"/>
                </a:solidFill>
                <a:latin typeface="Century Gothic" panose="020B0502020202020204" pitchFamily="34" charset="0"/>
              </a:rPr>
              <a:t>11%</a:t>
            </a:r>
          </a:p>
          <a:p>
            <a:pPr algn="ctr"/>
            <a:r>
              <a:rPr lang="en-US" sz="2400" b="1" dirty="0">
                <a:solidFill>
                  <a:schemeClr val="bg1"/>
                </a:solidFill>
                <a:latin typeface="Century Gothic" panose="020B0502020202020204" pitchFamily="34" charset="0"/>
              </a:rPr>
              <a:t>DISAGREE</a:t>
            </a:r>
            <a:endParaRPr lang="en-US" sz="2000" b="1" dirty="0">
              <a:solidFill>
                <a:schemeClr val="bg1"/>
              </a:solidFill>
              <a:latin typeface="Century Gothic" panose="020B0502020202020204" pitchFamily="34" charset="0"/>
            </a:endParaRPr>
          </a:p>
        </p:txBody>
      </p:sp>
      <p:sp>
        <p:nvSpPr>
          <p:cNvPr id="9" name="TextBox 8"/>
          <p:cNvSpPr txBox="1"/>
          <p:nvPr/>
        </p:nvSpPr>
        <p:spPr>
          <a:xfrm>
            <a:off x="1960024" y="3919698"/>
            <a:ext cx="3204649" cy="1600438"/>
          </a:xfrm>
          <a:prstGeom prst="rect">
            <a:avLst/>
          </a:prstGeom>
          <a:noFill/>
        </p:spPr>
        <p:txBody>
          <a:bodyPr wrap="square" rtlCol="0">
            <a:spAutoFit/>
          </a:bodyPr>
          <a:lstStyle/>
          <a:p>
            <a:pPr algn="ctr"/>
            <a:r>
              <a:rPr lang="en-US" sz="3600" b="1" dirty="0">
                <a:solidFill>
                  <a:srgbClr val="FFFFFF"/>
                </a:solidFill>
                <a:latin typeface="Century Gothic" panose="020B0502020202020204" pitchFamily="34" charset="0"/>
              </a:rPr>
              <a:t>75%</a:t>
            </a:r>
          </a:p>
          <a:p>
            <a:pPr algn="ctr"/>
            <a:r>
              <a:rPr lang="en-US" sz="3600" b="1" dirty="0">
                <a:solidFill>
                  <a:srgbClr val="FFFFFF"/>
                </a:solidFill>
                <a:latin typeface="Century Gothic" panose="020B0502020202020204" pitchFamily="34" charset="0"/>
              </a:rPr>
              <a:t>AGREE</a:t>
            </a:r>
          </a:p>
          <a:p>
            <a:pPr algn="ctr"/>
            <a:r>
              <a:rPr lang="en-US" sz="2600" b="1" dirty="0">
                <a:solidFill>
                  <a:srgbClr val="FFFFFF"/>
                </a:solidFill>
                <a:latin typeface="Century Gothic" panose="020B0502020202020204" pitchFamily="34" charset="0"/>
              </a:rPr>
              <a:t> </a:t>
            </a:r>
          </a:p>
        </p:txBody>
      </p:sp>
      <p:sp>
        <p:nvSpPr>
          <p:cNvPr id="10" name="TextBox 9"/>
          <p:cNvSpPr txBox="1"/>
          <p:nvPr/>
        </p:nvSpPr>
        <p:spPr>
          <a:xfrm>
            <a:off x="4667250" y="4028462"/>
            <a:ext cx="2351682" cy="830997"/>
          </a:xfrm>
          <a:prstGeom prst="rect">
            <a:avLst/>
          </a:prstGeom>
          <a:noFill/>
        </p:spPr>
        <p:txBody>
          <a:bodyPr wrap="square" rtlCol="0">
            <a:spAutoFit/>
          </a:bodyPr>
          <a:lstStyle/>
          <a:p>
            <a:pPr algn="ctr"/>
            <a:r>
              <a:rPr lang="en-US" sz="2400" dirty="0">
                <a:solidFill>
                  <a:srgbClr val="FFFFFF"/>
                </a:solidFill>
                <a:latin typeface="Century Gothic" panose="020B0502020202020204" pitchFamily="34" charset="0"/>
              </a:rPr>
              <a:t>13%</a:t>
            </a:r>
          </a:p>
          <a:p>
            <a:pPr algn="ctr"/>
            <a:r>
              <a:rPr lang="en-US" sz="2400" dirty="0">
                <a:solidFill>
                  <a:srgbClr val="FFFFFF"/>
                </a:solidFill>
                <a:latin typeface="Century Gothic" panose="020B0502020202020204" pitchFamily="34" charset="0"/>
              </a:rPr>
              <a:t>NEUTRAL</a:t>
            </a:r>
            <a:endParaRPr lang="en-US" sz="2000" dirty="0">
              <a:solidFill>
                <a:srgbClr val="FFFFFF"/>
              </a:solidFill>
              <a:latin typeface="Century Gothic" panose="020B0502020202020204" pitchFamily="34" charset="0"/>
            </a:endParaRPr>
          </a:p>
        </p:txBody>
      </p:sp>
    </p:spTree>
    <p:extLst>
      <p:ext uri="{BB962C8B-B14F-4D97-AF65-F5344CB8AC3E}">
        <p14:creationId xmlns:p14="http://schemas.microsoft.com/office/powerpoint/2010/main" val="159721922"/>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2" name="Text Box 6"/>
          <p:cNvSpPr txBox="1">
            <a:spLocks noChangeArrowheads="1"/>
          </p:cNvSpPr>
          <p:nvPr/>
        </p:nvSpPr>
        <p:spPr bwMode="gray">
          <a:xfrm>
            <a:off x="0" y="0"/>
            <a:ext cx="9144000" cy="1323439"/>
          </a:xfrm>
          <a:prstGeom prst="rect">
            <a:avLst/>
          </a:prstGeom>
          <a:solidFill>
            <a:srgbClr val="002060"/>
          </a:solidFill>
          <a:ln>
            <a:solidFill>
              <a:schemeClr val="tx1"/>
            </a:solidFill>
          </a:ln>
          <a:extLst/>
        </p:spPr>
        <p:txBody>
          <a:bodyPr>
            <a:spAutoFit/>
          </a:bodyPr>
          <a:lstStyle>
            <a:lvl1pPr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algn="ctr"/>
            <a:r>
              <a:rPr lang="en-US" sz="4000" dirty="0">
                <a:solidFill>
                  <a:srgbClr val="FFFFFF"/>
                </a:solidFill>
                <a:latin typeface="Century Gothic" pitchFamily="34" charset="0"/>
              </a:rPr>
              <a:t>They OPPOSE the Generation Skipping Provision</a:t>
            </a:r>
            <a:endParaRPr lang="en-US" sz="3600" b="0" i="1" dirty="0">
              <a:solidFill>
                <a:srgbClr val="FFFFFF"/>
              </a:solidFill>
              <a:latin typeface="Century Gothic" pitchFamily="34" charset="0"/>
            </a:endParaRPr>
          </a:p>
        </p:txBody>
      </p:sp>
      <p:graphicFrame>
        <p:nvGraphicFramePr>
          <p:cNvPr id="6" name="Group 6"/>
          <p:cNvGraphicFramePr>
            <a:graphicFrameLocks noGrp="1"/>
          </p:cNvGraphicFramePr>
          <p:nvPr>
            <p:extLst>
              <p:ext uri="{D42A27DB-BD31-4B8C-83A1-F6EECF244321}">
                <p14:modId xmlns:p14="http://schemas.microsoft.com/office/powerpoint/2010/main" val="3307444661"/>
              </p:ext>
            </p:extLst>
          </p:nvPr>
        </p:nvGraphicFramePr>
        <p:xfrm>
          <a:off x="0" y="2552701"/>
          <a:ext cx="8991600" cy="4210618"/>
        </p:xfrm>
        <a:graphic>
          <a:graphicData uri="http://schemas.openxmlformats.org/drawingml/2006/table">
            <a:tbl>
              <a:tblPr/>
              <a:tblGrid>
                <a:gridCol w="1221923">
                  <a:extLst>
                    <a:ext uri="{9D8B030D-6E8A-4147-A177-3AD203B41FA5}">
                      <a16:colId xmlns:a16="http://schemas.microsoft.com/office/drawing/2014/main" val="20000"/>
                    </a:ext>
                  </a:extLst>
                </a:gridCol>
                <a:gridCol w="7769677">
                  <a:extLst>
                    <a:ext uri="{9D8B030D-6E8A-4147-A177-3AD203B41FA5}">
                      <a16:colId xmlns:a16="http://schemas.microsoft.com/office/drawing/2014/main" val="20002"/>
                    </a:ext>
                  </a:extLst>
                </a:gridCol>
              </a:tblGrid>
              <a:tr h="370138">
                <a:tc>
                  <a:txBody>
                    <a:bodyPr/>
                    <a:lstStyle/>
                    <a:p>
                      <a:pPr marL="0" marR="0" lvl="0" indent="0" algn="ctr" defTabSz="914400" rtl="0" eaLnBrk="1" fontAlgn="base" latinLnBrk="0" hangingPunct="1">
                        <a:lnSpc>
                          <a:spcPct val="100000"/>
                        </a:lnSpc>
                        <a:spcBef>
                          <a:spcPct val="0"/>
                        </a:spcBef>
                        <a:spcAft>
                          <a:spcPct val="10000"/>
                        </a:spcAft>
                        <a:buClr>
                          <a:srgbClr val="002672"/>
                        </a:buClr>
                        <a:buSzTx/>
                        <a:buFontTx/>
                        <a:buNone/>
                        <a:tabLst>
                          <a:tab pos="914400" algn="l"/>
                          <a:tab pos="1371600" algn="l"/>
                        </a:tabLst>
                      </a:pPr>
                      <a:r>
                        <a:rPr kumimoji="0" lang="en-US" sz="1400" b="1" i="0" u="none" strike="noStrike" cap="none" normalizeH="0" baseline="0" dirty="0">
                          <a:ln>
                            <a:noFill/>
                          </a:ln>
                          <a:solidFill>
                            <a:schemeClr val="bg1"/>
                          </a:solidFill>
                          <a:effectLst/>
                          <a:latin typeface="Calibri" pitchFamily="34" charset="0"/>
                          <a:ea typeface="Arial Unicode MS" pitchFamily="34" charset="-128"/>
                          <a:cs typeface="Calibri" pitchFamily="34" charset="0"/>
                        </a:rPr>
                        <a:t>Total</a:t>
                      </a:r>
                    </a:p>
                  </a:txBody>
                  <a:tcPr marT="45699" marB="4569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2060"/>
                    </a:solidFill>
                  </a:tcPr>
                </a:tc>
                <a:tc>
                  <a:txBody>
                    <a:bodyPr/>
                    <a:lstStyle/>
                    <a:p>
                      <a:endParaRPr lang="en-US" sz="1800" strike="sngStrike" dirty="0">
                        <a:latin typeface="+mn-lt"/>
                      </a:endParaRPr>
                    </a:p>
                  </a:txBody>
                  <a:tcPr marT="45699" marB="45699" horzOverflow="overflow">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18724">
                <a:tc>
                  <a:txBody>
                    <a:bodyPr/>
                    <a:lstStyle/>
                    <a:p>
                      <a:pPr marL="0" marR="0" algn="ctr">
                        <a:spcBef>
                          <a:spcPts val="0"/>
                        </a:spcBef>
                        <a:spcAft>
                          <a:spcPts val="0"/>
                        </a:spcAft>
                      </a:pPr>
                      <a:r>
                        <a:rPr lang="en-US" sz="2800" b="1" dirty="0">
                          <a:solidFill>
                            <a:srgbClr val="C00000"/>
                          </a:solidFill>
                          <a:effectLst/>
                          <a:latin typeface="Century Gothic" panose="020B0502020202020204" pitchFamily="34" charset="0"/>
                          <a:ea typeface="Times New Roman" panose="02020603050405020304" pitchFamily="18" charset="0"/>
                        </a:rPr>
                        <a:t>45%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alpha val="50000"/>
                      </a:schemeClr>
                    </a:solidFill>
                  </a:tcPr>
                </a:tc>
                <a:tc>
                  <a:txBody>
                    <a:bodyPr/>
                    <a:lstStyle/>
                    <a:p>
                      <a:pPr marL="0" marR="0" algn="l">
                        <a:spcBef>
                          <a:spcPts val="0"/>
                        </a:spcBef>
                        <a:spcAft>
                          <a:spcPts val="0"/>
                        </a:spcAft>
                        <a:tabLst>
                          <a:tab pos="5486400" algn="l"/>
                        </a:tabLst>
                      </a:pPr>
                      <a:r>
                        <a:rPr lang="en-US" sz="2800" b="1" dirty="0">
                          <a:solidFill>
                            <a:srgbClr val="002060"/>
                          </a:solidFill>
                        </a:rPr>
                        <a:t>The entire estate tax should be repealed anyway, so  I oppose generation skipping provision.	</a:t>
                      </a:r>
                    </a:p>
                  </a:txBody>
                  <a:tcPr marL="6858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0003"/>
                  </a:ext>
                </a:extLst>
              </a:tr>
              <a:tr h="1110543">
                <a:tc>
                  <a:txBody>
                    <a:bodyPr/>
                    <a:lstStyle/>
                    <a:p>
                      <a:pPr marL="0" marR="0" algn="ctr">
                        <a:spcBef>
                          <a:spcPts val="0"/>
                        </a:spcBef>
                        <a:spcAft>
                          <a:spcPts val="0"/>
                        </a:spcAft>
                      </a:pPr>
                      <a:r>
                        <a:rPr lang="en-US" sz="2400" b="1" dirty="0">
                          <a:solidFill>
                            <a:srgbClr val="002060"/>
                          </a:solidFill>
                          <a:effectLst/>
                          <a:latin typeface="Century Gothic" panose="020B0502020202020204" pitchFamily="34" charset="0"/>
                          <a:ea typeface="Times New Roman" panose="02020603050405020304" pitchFamily="18" charset="0"/>
                        </a:rPr>
                        <a:t>36%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alpha val="50000"/>
                      </a:schemeClr>
                    </a:solidFill>
                  </a:tcPr>
                </a:tc>
                <a:tc>
                  <a:txBody>
                    <a:bodyPr/>
                    <a:lstStyle/>
                    <a:p>
                      <a:pPr marL="0" marR="0" algn="l">
                        <a:spcBef>
                          <a:spcPts val="0"/>
                        </a:spcBef>
                        <a:spcAft>
                          <a:spcPts val="0"/>
                        </a:spcAft>
                        <a:tabLst>
                          <a:tab pos="5486400" algn="l"/>
                        </a:tabLst>
                      </a:pPr>
                      <a:r>
                        <a:rPr lang="en-US" sz="2800" b="1" dirty="0">
                          <a:solidFill>
                            <a:srgbClr val="002060"/>
                          </a:solidFill>
                        </a:rPr>
                        <a:t>I generally support the estate tax, but the generation skipping rate should stay around 40% for grandchildren, just like for children.	</a:t>
                      </a:r>
                    </a:p>
                  </a:txBody>
                  <a:tcPr marL="6858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alpha val="50000"/>
                      </a:schemeClr>
                    </a:solidFill>
                  </a:tcPr>
                </a:tc>
                <a:extLst>
                  <a:ext uri="{0D108BD9-81ED-4DB2-BD59-A6C34878D82A}">
                    <a16:rowId xmlns:a16="http://schemas.microsoft.com/office/drawing/2014/main" val="2150352684"/>
                  </a:ext>
                </a:extLst>
              </a:tr>
              <a:tr h="1110543">
                <a:tc>
                  <a:txBody>
                    <a:bodyPr/>
                    <a:lstStyle/>
                    <a:p>
                      <a:pPr marL="0" marR="0" algn="ctr">
                        <a:spcBef>
                          <a:spcPts val="0"/>
                        </a:spcBef>
                        <a:spcAft>
                          <a:spcPts val="0"/>
                        </a:spcAft>
                      </a:pPr>
                      <a:r>
                        <a:rPr lang="en-US" sz="2400" b="1" dirty="0">
                          <a:solidFill>
                            <a:srgbClr val="002060"/>
                          </a:solidFill>
                          <a:effectLst/>
                          <a:latin typeface="Century Gothic" panose="020B0502020202020204" pitchFamily="34" charset="0"/>
                          <a:ea typeface="Times New Roman" panose="02020603050405020304" pitchFamily="18" charset="0"/>
                        </a:rPr>
                        <a:t>19%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alpha val="50000"/>
                      </a:schemeClr>
                    </a:solidFill>
                  </a:tcPr>
                </a:tc>
                <a:tc>
                  <a:txBody>
                    <a:bodyPr/>
                    <a:lstStyle/>
                    <a:p>
                      <a:pPr marL="0" marR="0" algn="l">
                        <a:spcBef>
                          <a:spcPts val="0"/>
                        </a:spcBef>
                        <a:spcAft>
                          <a:spcPts val="0"/>
                        </a:spcAft>
                        <a:tabLst>
                          <a:tab pos="5486400" algn="l"/>
                        </a:tabLst>
                      </a:pPr>
                      <a:r>
                        <a:rPr lang="en-US" sz="2800" b="1" dirty="0">
                          <a:solidFill>
                            <a:srgbClr val="002060"/>
                          </a:solidFill>
                        </a:rPr>
                        <a:t>I support keeping the generation skipping provision at 80%, because it keeps wealthy grandparents from using a loophole to avoid paying more in taxes.	</a:t>
                      </a:r>
                    </a:p>
                  </a:txBody>
                  <a:tcPr marL="6858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lumMod val="20000"/>
                        <a:lumOff val="80000"/>
                        <a:alpha val="50000"/>
                      </a:schemeClr>
                    </a:solidFill>
                  </a:tcPr>
                </a:tc>
                <a:extLst>
                  <a:ext uri="{0D108BD9-81ED-4DB2-BD59-A6C34878D82A}">
                    <a16:rowId xmlns:a16="http://schemas.microsoft.com/office/drawing/2014/main" val="1769114379"/>
                  </a:ext>
                </a:extLst>
              </a:tr>
            </a:tbl>
          </a:graphicData>
        </a:graphic>
      </p:graphicFrame>
      <p:sp>
        <p:nvSpPr>
          <p:cNvPr id="7" name="TextBox 6"/>
          <p:cNvSpPr txBox="1"/>
          <p:nvPr/>
        </p:nvSpPr>
        <p:spPr>
          <a:xfrm>
            <a:off x="0" y="1531203"/>
            <a:ext cx="9144000" cy="830997"/>
          </a:xfrm>
          <a:prstGeom prst="rect">
            <a:avLst/>
          </a:prstGeom>
          <a:solidFill>
            <a:schemeClr val="tx1">
              <a:lumMod val="65000"/>
              <a:lumOff val="35000"/>
            </a:schemeClr>
          </a:solidFill>
        </p:spPr>
        <p:txBody>
          <a:bodyPr wrap="square" rtlCol="0">
            <a:spAutoFit/>
          </a:bodyPr>
          <a:lstStyle/>
          <a:p>
            <a:pPr algn="ctr"/>
            <a:r>
              <a:rPr lang="en-US" sz="2400" b="1" i="1" dirty="0">
                <a:solidFill>
                  <a:schemeClr val="bg1"/>
                </a:solidFill>
                <a:latin typeface="Century Gothic" panose="020B0502020202020204" pitchFamily="34" charset="0"/>
              </a:rPr>
              <a:t>Overall, which statement BEST reflects your opinion</a:t>
            </a:r>
          </a:p>
          <a:p>
            <a:pPr algn="ctr"/>
            <a:r>
              <a:rPr lang="en-US" sz="2400" b="1" i="1" dirty="0">
                <a:solidFill>
                  <a:schemeClr val="bg1"/>
                </a:solidFill>
                <a:latin typeface="Century Gothic" panose="020B0502020202020204" pitchFamily="34" charset="0"/>
              </a:rPr>
              <a:t> on the 80% generation skipping provision?</a:t>
            </a:r>
          </a:p>
        </p:txBody>
      </p:sp>
    </p:spTree>
    <p:extLst>
      <p:ext uri="{BB962C8B-B14F-4D97-AF65-F5344CB8AC3E}">
        <p14:creationId xmlns:p14="http://schemas.microsoft.com/office/powerpoint/2010/main" val="2987200866"/>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2" name="Text Box 6"/>
          <p:cNvSpPr txBox="1">
            <a:spLocks noChangeArrowheads="1"/>
          </p:cNvSpPr>
          <p:nvPr/>
        </p:nvSpPr>
        <p:spPr bwMode="gray">
          <a:xfrm>
            <a:off x="0" y="0"/>
            <a:ext cx="9144000" cy="707886"/>
          </a:xfrm>
          <a:prstGeom prst="rect">
            <a:avLst/>
          </a:prstGeom>
          <a:solidFill>
            <a:srgbClr val="002060"/>
          </a:solidFill>
          <a:ln>
            <a:solidFill>
              <a:schemeClr val="tx1"/>
            </a:solidFill>
          </a:ln>
          <a:extLst/>
        </p:spPr>
        <p:txBody>
          <a:bodyPr>
            <a:spAutoFit/>
          </a:bodyPr>
          <a:lstStyle>
            <a:lvl1pPr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FFFF"/>
                </a:solidFill>
                <a:effectLst/>
                <a:uLnTx/>
                <a:uFillTx/>
                <a:latin typeface="Century Gothic" pitchFamily="34" charset="0"/>
                <a:ea typeface="Arial Unicode MS" pitchFamily="34" charset="-128"/>
                <a:cs typeface="Arial Unicode MS" pitchFamily="34" charset="-128"/>
              </a:rPr>
              <a:t>Everyone Hates ‘Double Taxation’</a:t>
            </a:r>
            <a:endParaRPr kumimoji="0" lang="en-US" sz="3600" b="0" i="1" u="none" strike="noStrike" kern="1200" cap="none" spc="0" normalizeH="0" baseline="0" noProof="0" dirty="0">
              <a:ln>
                <a:noFill/>
              </a:ln>
              <a:solidFill>
                <a:srgbClr val="FFFFFF"/>
              </a:solidFill>
              <a:effectLst/>
              <a:uLnTx/>
              <a:uFillTx/>
              <a:latin typeface="Century Gothic" pitchFamily="34" charset="0"/>
              <a:ea typeface="Arial Unicode MS" pitchFamily="34" charset="-128"/>
              <a:cs typeface="Arial Unicode MS" pitchFamily="34" charset="-128"/>
            </a:endParaRPr>
          </a:p>
        </p:txBody>
      </p:sp>
      <p:sp>
        <p:nvSpPr>
          <p:cNvPr id="7" name="TextBox 6"/>
          <p:cNvSpPr txBox="1"/>
          <p:nvPr/>
        </p:nvSpPr>
        <p:spPr>
          <a:xfrm>
            <a:off x="0" y="934460"/>
            <a:ext cx="9144000" cy="830997"/>
          </a:xfrm>
          <a:prstGeom prst="rect">
            <a:avLst/>
          </a:prstGeom>
          <a:solidFill>
            <a:schemeClr val="tx1">
              <a:lumMod val="65000"/>
              <a:lumOff val="35000"/>
            </a:schemeClr>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1"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Which of the following kinds of taxes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1"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would you MOST oppose?</a:t>
            </a:r>
          </a:p>
        </p:txBody>
      </p:sp>
      <p:graphicFrame>
        <p:nvGraphicFramePr>
          <p:cNvPr id="5" name="Chart 4"/>
          <p:cNvGraphicFramePr/>
          <p:nvPr>
            <p:extLst/>
          </p:nvPr>
        </p:nvGraphicFramePr>
        <p:xfrm>
          <a:off x="228600" y="1765457"/>
          <a:ext cx="9829800" cy="4836435"/>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7010400" y="1981200"/>
            <a:ext cx="1676400" cy="52322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39%</a:t>
            </a:r>
          </a:p>
        </p:txBody>
      </p:sp>
      <p:sp>
        <p:nvSpPr>
          <p:cNvPr id="9" name="TextBox 8"/>
          <p:cNvSpPr txBox="1"/>
          <p:nvPr/>
        </p:nvSpPr>
        <p:spPr>
          <a:xfrm>
            <a:off x="3740834" y="3569641"/>
            <a:ext cx="1676400" cy="52322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13%</a:t>
            </a:r>
          </a:p>
        </p:txBody>
      </p:sp>
      <p:sp>
        <p:nvSpPr>
          <p:cNvPr id="10" name="TextBox 9"/>
          <p:cNvSpPr txBox="1"/>
          <p:nvPr/>
        </p:nvSpPr>
        <p:spPr>
          <a:xfrm>
            <a:off x="3429000" y="4311160"/>
            <a:ext cx="1676400" cy="52322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10%</a:t>
            </a:r>
          </a:p>
        </p:txBody>
      </p:sp>
      <p:sp>
        <p:nvSpPr>
          <p:cNvPr id="11" name="TextBox 10"/>
          <p:cNvSpPr txBox="1"/>
          <p:nvPr/>
        </p:nvSpPr>
        <p:spPr>
          <a:xfrm>
            <a:off x="3276600" y="5175442"/>
            <a:ext cx="1676400" cy="52322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7%</a:t>
            </a:r>
          </a:p>
        </p:txBody>
      </p:sp>
      <p:sp>
        <p:nvSpPr>
          <p:cNvPr id="12" name="TextBox 11"/>
          <p:cNvSpPr txBox="1"/>
          <p:nvPr/>
        </p:nvSpPr>
        <p:spPr>
          <a:xfrm>
            <a:off x="5257800" y="2750367"/>
            <a:ext cx="1676400" cy="52322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24%</a:t>
            </a:r>
          </a:p>
        </p:txBody>
      </p:sp>
      <p:sp>
        <p:nvSpPr>
          <p:cNvPr id="13" name="TextBox 12"/>
          <p:cNvSpPr txBox="1"/>
          <p:nvPr/>
        </p:nvSpPr>
        <p:spPr>
          <a:xfrm>
            <a:off x="3124200" y="5932201"/>
            <a:ext cx="1676400" cy="523220"/>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6%</a:t>
            </a:r>
          </a:p>
        </p:txBody>
      </p:sp>
    </p:spTree>
    <p:extLst>
      <p:ext uri="{BB962C8B-B14F-4D97-AF65-F5344CB8AC3E}">
        <p14:creationId xmlns:p14="http://schemas.microsoft.com/office/powerpoint/2010/main" val="2331891618"/>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2" name="Text Box 6"/>
          <p:cNvSpPr txBox="1">
            <a:spLocks noChangeArrowheads="1"/>
          </p:cNvSpPr>
          <p:nvPr/>
        </p:nvSpPr>
        <p:spPr bwMode="gray">
          <a:xfrm>
            <a:off x="0" y="-414"/>
            <a:ext cx="9144000" cy="1323439"/>
          </a:xfrm>
          <a:prstGeom prst="rect">
            <a:avLst/>
          </a:prstGeom>
          <a:solidFill>
            <a:srgbClr val="002060"/>
          </a:solidFill>
          <a:ln>
            <a:solidFill>
              <a:schemeClr val="tx1"/>
            </a:solidFill>
          </a:ln>
          <a:extLst/>
        </p:spPr>
        <p:txBody>
          <a:bodyPr>
            <a:spAutoFit/>
          </a:bodyPr>
          <a:lstStyle>
            <a:lvl1pPr eaLnBrk="0" hangingPunct="0">
              <a:defRPr sz="3200" b="1">
                <a:solidFill>
                  <a:schemeClr val="tx1"/>
                </a:solidFill>
                <a:latin typeface="Times New Roman" pitchFamily="18" charset="0"/>
                <a:ea typeface="Arial Unicode MS" pitchFamily="34" charset="-128"/>
                <a:cs typeface="Arial Unicode MS" pitchFamily="34" charset="-128"/>
              </a:defRPr>
            </a:lvl1pPr>
            <a:lvl2pPr marL="742950" indent="-285750" eaLnBrk="0" hangingPunct="0">
              <a:defRPr sz="3200" b="1">
                <a:solidFill>
                  <a:schemeClr val="tx1"/>
                </a:solidFill>
                <a:latin typeface="Times New Roman" pitchFamily="18" charset="0"/>
                <a:ea typeface="Arial Unicode MS" pitchFamily="34" charset="-128"/>
                <a:cs typeface="Arial Unicode MS" pitchFamily="34" charset="-128"/>
              </a:defRPr>
            </a:lvl2pPr>
            <a:lvl3pPr marL="1143000" indent="-228600" eaLnBrk="0" hangingPunct="0">
              <a:defRPr sz="3200" b="1">
                <a:solidFill>
                  <a:schemeClr val="tx1"/>
                </a:solidFill>
                <a:latin typeface="Times New Roman" pitchFamily="18" charset="0"/>
                <a:ea typeface="Arial Unicode MS" pitchFamily="34" charset="-128"/>
                <a:cs typeface="Arial Unicode MS" pitchFamily="34" charset="-128"/>
              </a:defRPr>
            </a:lvl3pPr>
            <a:lvl4pPr marL="1600200" indent="-228600" eaLnBrk="0" hangingPunct="0">
              <a:defRPr sz="3200" b="1">
                <a:solidFill>
                  <a:schemeClr val="tx1"/>
                </a:solidFill>
                <a:latin typeface="Times New Roman" pitchFamily="18" charset="0"/>
                <a:ea typeface="Arial Unicode MS" pitchFamily="34" charset="-128"/>
                <a:cs typeface="Arial Unicode MS" pitchFamily="34" charset="-128"/>
              </a:defRPr>
            </a:lvl4pPr>
            <a:lvl5pPr marL="2057400" indent="-228600" eaLnBrk="0" hangingPunct="0">
              <a:defRPr sz="3200" b="1">
                <a:solidFill>
                  <a:schemeClr val="tx1"/>
                </a:solidFill>
                <a:latin typeface="Times New Roman" pitchFamily="18" charset="0"/>
                <a:ea typeface="Arial Unicode MS" pitchFamily="34" charset="-128"/>
                <a:cs typeface="Arial Unicode MS" pitchFamily="34" charset="-128"/>
              </a:defRPr>
            </a:lvl5pPr>
            <a:lvl6pPr marL="25146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6pPr>
            <a:lvl7pPr marL="29718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7pPr>
            <a:lvl8pPr marL="34290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8pPr>
            <a:lvl9pPr marL="3886200" indent="-228600" algn="ctr" eaLnBrk="0" fontAlgn="base" hangingPunct="0">
              <a:spcBef>
                <a:spcPct val="0"/>
              </a:spcBef>
              <a:spcAft>
                <a:spcPct val="0"/>
              </a:spcAft>
              <a:defRPr sz="3200" b="1">
                <a:solidFill>
                  <a:schemeClr val="tx1"/>
                </a:solidFill>
                <a:latin typeface="Times New Roman" pitchFamily="18" charset="0"/>
                <a:ea typeface="Arial Unicode MS" pitchFamily="34" charset="-128"/>
                <a:cs typeface="Arial Unicode MS" pitchFamily="34" charset="-128"/>
              </a:defRPr>
            </a:lvl9pPr>
          </a:lstStyle>
          <a:p>
            <a:pPr algn="ctr">
              <a:spcBef>
                <a:spcPct val="50000"/>
              </a:spcBef>
            </a:pPr>
            <a:r>
              <a:rPr lang="en-US" sz="4000" dirty="0">
                <a:solidFill>
                  <a:srgbClr val="FFFFFF"/>
                </a:solidFill>
                <a:latin typeface="Century Gothic" pitchFamily="34" charset="0"/>
              </a:rPr>
              <a:t>By 2 to 1, Americans Support Reducing or Amending the Gift Tax </a:t>
            </a:r>
          </a:p>
        </p:txBody>
      </p:sp>
      <p:sp>
        <p:nvSpPr>
          <p:cNvPr id="5" name="TextBox 4"/>
          <p:cNvSpPr txBox="1"/>
          <p:nvPr/>
        </p:nvSpPr>
        <p:spPr>
          <a:xfrm>
            <a:off x="0" y="1386851"/>
            <a:ext cx="9144000" cy="1569660"/>
          </a:xfrm>
          <a:prstGeom prst="rect">
            <a:avLst/>
          </a:prstGeom>
          <a:solidFill>
            <a:schemeClr val="tx1">
              <a:lumMod val="65000"/>
              <a:lumOff val="35000"/>
            </a:schemeClr>
          </a:solidFill>
        </p:spPr>
        <p:txBody>
          <a:bodyPr wrap="square" rtlCol="0">
            <a:spAutoFit/>
          </a:bodyPr>
          <a:lstStyle/>
          <a:p>
            <a:pPr algn="ctr"/>
            <a:r>
              <a:rPr lang="en-US" sz="2400" b="1" i="1" dirty="0">
                <a:solidFill>
                  <a:schemeClr val="bg1"/>
                </a:solidFill>
                <a:latin typeface="Century Gothic" panose="020B0502020202020204" pitchFamily="34" charset="0"/>
              </a:rPr>
              <a:t>Overall, do you support or oppose reducing or amending the Gift Tax to make it easier for families to transfer assets without being taxed, even if it means the federal government collects less revenue to fund their programs?</a:t>
            </a:r>
            <a:endParaRPr lang="en-US" sz="3200" b="1" i="1" dirty="0">
              <a:solidFill>
                <a:schemeClr val="bg1"/>
              </a:solidFill>
              <a:latin typeface="Century Gothic" panose="020B0502020202020204" pitchFamily="34" charset="0"/>
            </a:endParaRPr>
          </a:p>
        </p:txBody>
      </p:sp>
      <p:graphicFrame>
        <p:nvGraphicFramePr>
          <p:cNvPr id="7" name="Chart 6"/>
          <p:cNvGraphicFramePr/>
          <p:nvPr>
            <p:extLst/>
          </p:nvPr>
        </p:nvGraphicFramePr>
        <p:xfrm>
          <a:off x="-152400" y="2956510"/>
          <a:ext cx="9525000" cy="4419257"/>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2969674" y="5286138"/>
            <a:ext cx="2351682" cy="1138773"/>
          </a:xfrm>
          <a:prstGeom prst="rect">
            <a:avLst/>
          </a:prstGeom>
          <a:noFill/>
        </p:spPr>
        <p:txBody>
          <a:bodyPr wrap="square" rtlCol="0">
            <a:spAutoFit/>
          </a:bodyPr>
          <a:lstStyle/>
          <a:p>
            <a:pPr algn="ctr"/>
            <a:r>
              <a:rPr lang="en-US" sz="2400" dirty="0">
                <a:solidFill>
                  <a:srgbClr val="FFFFFF"/>
                </a:solidFill>
                <a:latin typeface="Century Gothic" panose="020B0502020202020204" pitchFamily="34" charset="0"/>
              </a:rPr>
              <a:t>25%</a:t>
            </a:r>
          </a:p>
          <a:p>
            <a:pPr algn="ctr"/>
            <a:r>
              <a:rPr lang="en-US" sz="2400" dirty="0">
                <a:solidFill>
                  <a:srgbClr val="FFFFFF"/>
                </a:solidFill>
                <a:latin typeface="Century Gothic" panose="020B0502020202020204" pitchFamily="34" charset="0"/>
              </a:rPr>
              <a:t>OPPOSE</a:t>
            </a:r>
          </a:p>
          <a:p>
            <a:pPr algn="ctr"/>
            <a:endParaRPr lang="en-US" sz="2000" dirty="0">
              <a:solidFill>
                <a:srgbClr val="FFFFFF"/>
              </a:solidFill>
              <a:latin typeface="Century Gothic" panose="020B0502020202020204" pitchFamily="34" charset="0"/>
            </a:endParaRPr>
          </a:p>
        </p:txBody>
      </p:sp>
      <p:sp>
        <p:nvSpPr>
          <p:cNvPr id="9" name="TextBox 8"/>
          <p:cNvSpPr txBox="1"/>
          <p:nvPr/>
        </p:nvSpPr>
        <p:spPr>
          <a:xfrm>
            <a:off x="2733690" y="3424373"/>
            <a:ext cx="3204649" cy="1292662"/>
          </a:xfrm>
          <a:prstGeom prst="rect">
            <a:avLst/>
          </a:prstGeom>
          <a:noFill/>
        </p:spPr>
        <p:txBody>
          <a:bodyPr wrap="square" rtlCol="0">
            <a:spAutoFit/>
          </a:bodyPr>
          <a:lstStyle/>
          <a:p>
            <a:pPr algn="ctr"/>
            <a:r>
              <a:rPr lang="en-US" sz="2600" b="1" dirty="0">
                <a:solidFill>
                  <a:srgbClr val="FFFFFF"/>
                </a:solidFill>
                <a:latin typeface="Century Gothic" panose="020B0502020202020204" pitchFamily="34" charset="0"/>
              </a:rPr>
              <a:t>47%</a:t>
            </a:r>
          </a:p>
          <a:p>
            <a:pPr algn="ctr"/>
            <a:r>
              <a:rPr lang="en-US" sz="2600" b="1" dirty="0">
                <a:solidFill>
                  <a:srgbClr val="FFFFFF"/>
                </a:solidFill>
                <a:latin typeface="Century Gothic" panose="020B0502020202020204" pitchFamily="34" charset="0"/>
              </a:rPr>
              <a:t>SUPPORT</a:t>
            </a:r>
          </a:p>
          <a:p>
            <a:pPr algn="ctr"/>
            <a:r>
              <a:rPr lang="en-US" sz="2600" b="1" dirty="0">
                <a:solidFill>
                  <a:srgbClr val="FFFFFF"/>
                </a:solidFill>
                <a:latin typeface="Century Gothic" panose="020B0502020202020204" pitchFamily="34" charset="0"/>
              </a:rPr>
              <a:t> </a:t>
            </a:r>
          </a:p>
        </p:txBody>
      </p:sp>
      <p:sp>
        <p:nvSpPr>
          <p:cNvPr id="10" name="TextBox 9"/>
          <p:cNvSpPr txBox="1"/>
          <p:nvPr/>
        </p:nvSpPr>
        <p:spPr>
          <a:xfrm>
            <a:off x="4336014" y="4586088"/>
            <a:ext cx="2351682" cy="830997"/>
          </a:xfrm>
          <a:prstGeom prst="rect">
            <a:avLst/>
          </a:prstGeom>
          <a:noFill/>
        </p:spPr>
        <p:txBody>
          <a:bodyPr wrap="square" rtlCol="0">
            <a:spAutoFit/>
          </a:bodyPr>
          <a:lstStyle/>
          <a:p>
            <a:pPr algn="ctr"/>
            <a:r>
              <a:rPr lang="en-US" sz="2400" dirty="0">
                <a:solidFill>
                  <a:srgbClr val="FFFFFF"/>
                </a:solidFill>
                <a:latin typeface="Century Gothic" panose="020B0502020202020204" pitchFamily="34" charset="0"/>
              </a:rPr>
              <a:t>27%</a:t>
            </a:r>
          </a:p>
          <a:p>
            <a:pPr algn="ctr"/>
            <a:r>
              <a:rPr lang="en-US" sz="2400" dirty="0">
                <a:solidFill>
                  <a:srgbClr val="FFFFFF"/>
                </a:solidFill>
                <a:latin typeface="Century Gothic" panose="020B0502020202020204" pitchFamily="34" charset="0"/>
              </a:rPr>
              <a:t>NEUTRAL</a:t>
            </a:r>
            <a:endParaRPr lang="en-US" sz="2000" dirty="0">
              <a:solidFill>
                <a:srgbClr val="FFFFFF"/>
              </a:solidFill>
              <a:latin typeface="Century Gothic" panose="020B0502020202020204" pitchFamily="34" charset="0"/>
            </a:endParaRPr>
          </a:p>
        </p:txBody>
      </p:sp>
    </p:spTree>
    <p:extLst>
      <p:ext uri="{BB962C8B-B14F-4D97-AF65-F5344CB8AC3E}">
        <p14:creationId xmlns:p14="http://schemas.microsoft.com/office/powerpoint/2010/main" val="919813975"/>
      </p:ext>
    </p:extLst>
  </p:cSld>
  <p:clrMapOvr>
    <a:masterClrMapping/>
  </p:clrMapOvr>
  <p:transition>
    <p:fade thruBlk="1"/>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5406</TotalTime>
  <Words>400</Words>
  <Application>Microsoft Office PowerPoint</Application>
  <PresentationFormat>On-screen Show (4:3)</PresentationFormat>
  <Paragraphs>101</Paragraphs>
  <Slides>6</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 Unicode MS</vt:lpstr>
      <vt:lpstr>Arial</vt:lpstr>
      <vt:lpstr>Calibri</vt:lpstr>
      <vt:lpstr>Calibri Light</vt:lpstr>
      <vt:lpstr>Century Gothic</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Tyler McDonald</dc:creator>
  <cp:lastModifiedBy>Pat Soldano</cp:lastModifiedBy>
  <cp:revision>180</cp:revision>
  <dcterms:created xsi:type="dcterms:W3CDTF">2016-05-30T16:08:32Z</dcterms:created>
  <dcterms:modified xsi:type="dcterms:W3CDTF">2018-11-16T00:32:34Z</dcterms:modified>
</cp:coreProperties>
</file>